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2" r:id="rId1"/>
    <p:sldMasterId id="2147483698" r:id="rId2"/>
    <p:sldMasterId id="2147483753" r:id="rId3"/>
  </p:sldMasterIdLst>
  <p:notesMasterIdLst>
    <p:notesMasterId r:id="rId30"/>
  </p:notesMasterIdLst>
  <p:handoutMasterIdLst>
    <p:handoutMasterId r:id="rId31"/>
  </p:handoutMasterIdLst>
  <p:sldIdLst>
    <p:sldId id="896" r:id="rId4"/>
    <p:sldId id="1006" r:id="rId5"/>
    <p:sldId id="1028" r:id="rId6"/>
    <p:sldId id="1029" r:id="rId7"/>
    <p:sldId id="1035" r:id="rId8"/>
    <p:sldId id="1031" r:id="rId9"/>
    <p:sldId id="1032" r:id="rId10"/>
    <p:sldId id="1030" r:id="rId11"/>
    <p:sldId id="1033" r:id="rId12"/>
    <p:sldId id="1034" r:id="rId13"/>
    <p:sldId id="1024" r:id="rId14"/>
    <p:sldId id="1038" r:id="rId15"/>
    <p:sldId id="1039" r:id="rId16"/>
    <p:sldId id="1036" r:id="rId17"/>
    <p:sldId id="265" r:id="rId18"/>
    <p:sldId id="1026" r:id="rId19"/>
    <p:sldId id="286" r:id="rId20"/>
    <p:sldId id="1012" r:id="rId21"/>
    <p:sldId id="1013" r:id="rId22"/>
    <p:sldId id="1014" r:id="rId23"/>
    <p:sldId id="1015" r:id="rId24"/>
    <p:sldId id="1016" r:id="rId25"/>
    <p:sldId id="1037" r:id="rId26"/>
    <p:sldId id="1017" r:id="rId27"/>
    <p:sldId id="268" r:id="rId28"/>
    <p:sldId id="1011" r:id="rId29"/>
  </p:sldIdLst>
  <p:sldSz cx="12192000" cy="6858000"/>
  <p:notesSz cx="7010400" cy="92964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896"/>
            <p14:sldId id="1006"/>
            <p14:sldId id="1028"/>
            <p14:sldId id="1029"/>
            <p14:sldId id="1035"/>
            <p14:sldId id="1031"/>
            <p14:sldId id="1032"/>
            <p14:sldId id="1030"/>
            <p14:sldId id="1033"/>
            <p14:sldId id="1034"/>
            <p14:sldId id="1024"/>
            <p14:sldId id="1038"/>
            <p14:sldId id="1039"/>
            <p14:sldId id="1036"/>
            <p14:sldId id="265"/>
            <p14:sldId id="1026"/>
            <p14:sldId id="286"/>
            <p14:sldId id="1012"/>
            <p14:sldId id="1013"/>
            <p14:sldId id="1014"/>
            <p14:sldId id="1015"/>
            <p14:sldId id="1016"/>
            <p14:sldId id="1037"/>
            <p14:sldId id="1017"/>
            <p14:sldId id="268"/>
            <p14:sldId id="1011"/>
          </p14:sldIdLst>
        </p14:section>
        <p14:section name="CREDITS &amp; COPYRIGHTS" id="{96A22112-93F8-4FC4-92DC-51B794962E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1C4"/>
    <a:srgbClr val="FC9CFC"/>
    <a:srgbClr val="935AE9"/>
    <a:srgbClr val="49CEEF"/>
    <a:srgbClr val="D4A36E"/>
    <a:srgbClr val="D0343C"/>
    <a:srgbClr val="3D4149"/>
    <a:srgbClr val="615474"/>
    <a:srgbClr val="F9BE75"/>
    <a:srgbClr val="E46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4249" autoAdjust="0"/>
  </p:normalViewPr>
  <p:slideViewPr>
    <p:cSldViewPr>
      <p:cViewPr varScale="1">
        <p:scale>
          <a:sx n="90" d="100"/>
          <a:sy n="90" d="100"/>
        </p:scale>
        <p:origin x="96" y="228"/>
      </p:cViewPr>
      <p:guideLst>
        <p:guide orient="horz" pos="2251"/>
        <p:guide orient="horz" pos="3159"/>
        <p:guide orient="horz" pos="981"/>
        <p:guide pos="3840"/>
        <p:guide pos="575"/>
        <p:guide pos="7105"/>
        <p:guide pos="7408"/>
        <p:guide pos="303"/>
        <p:guide pos="1965"/>
        <p:guide pos="5715"/>
        <p:guide pos="4384"/>
        <p:guide orient="horz" pos="3295"/>
        <p:guide orient="horz" pos="2160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zeth.Gutierrez\Downloads\CASOS%20DE%20CoVID-19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CASOS ACUMULADOS 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Hoja1!$B$4:$B$73</c:f>
            </c:numRef>
          </c:val>
          <c:smooth val="0"/>
          <c:extLst>
            <c:ext xmlns:c16="http://schemas.microsoft.com/office/drawing/2014/chart" uri="{C3380CC4-5D6E-409C-BE32-E72D297353CC}">
              <c16:uniqueId val="{00000000-9B8F-4899-A74F-519D6EF81048}"/>
            </c:ext>
          </c:extLst>
        </c:ser>
        <c:ser>
          <c:idx val="1"/>
          <c:order val="1"/>
          <c:tx>
            <c:strRef>
              <c:f>Hoja1!$C$3</c:f>
              <c:strCache>
                <c:ptCount val="1"/>
                <c:pt idx="0">
                  <c:v>CASOS NUEVOS COVID NACIONALES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Hoja1!$C$4:$C$73</c:f>
            </c:numRef>
          </c:val>
          <c:smooth val="0"/>
          <c:extLst>
            <c:ext xmlns:c16="http://schemas.microsoft.com/office/drawing/2014/chart" uri="{C3380CC4-5D6E-409C-BE32-E72D297353CC}">
              <c16:uniqueId val="{00000001-9B8F-4899-A74F-519D6EF81048}"/>
            </c:ext>
          </c:extLst>
        </c:ser>
        <c:ser>
          <c:idx val="2"/>
          <c:order val="2"/>
          <c:tx>
            <c:strRef>
              <c:f>Hoja1!$D$3</c:f>
              <c:strCache>
                <c:ptCount val="1"/>
                <c:pt idx="0">
                  <c:v>N CASOS ACUMULADO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Hoja1!$D$4:$D$73</c:f>
            </c:numRef>
          </c:val>
          <c:smooth val="0"/>
          <c:extLst>
            <c:ext xmlns:c16="http://schemas.microsoft.com/office/drawing/2014/chart" uri="{C3380CC4-5D6E-409C-BE32-E72D297353CC}">
              <c16:uniqueId val="{00000002-9B8F-4899-A74F-519D6EF81048}"/>
            </c:ext>
          </c:extLst>
        </c:ser>
        <c:ser>
          <c:idx val="3"/>
          <c:order val="3"/>
          <c:tx>
            <c:strRef>
              <c:f>Hoja1!$E$3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Hoja1!$E$4:$E$73</c:f>
            </c:numRef>
          </c:val>
          <c:smooth val="0"/>
          <c:extLst>
            <c:ext xmlns:c16="http://schemas.microsoft.com/office/drawing/2014/chart" uri="{C3380CC4-5D6E-409C-BE32-E72D297353CC}">
              <c16:uniqueId val="{00000003-9B8F-4899-A74F-519D6EF81048}"/>
            </c:ext>
          </c:extLst>
        </c:ser>
        <c:ser>
          <c:idx val="4"/>
          <c:order val="4"/>
          <c:tx>
            <c:strRef>
              <c:f>Hoja1!$F$3</c:f>
              <c:strCache>
                <c:ptCount val="1"/>
                <c:pt idx="0">
                  <c:v>N CASOS ESTATAL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Hoja1!$F$4:$F$73</c:f>
            </c:numRef>
          </c:val>
          <c:smooth val="0"/>
          <c:extLst>
            <c:ext xmlns:c16="http://schemas.microsoft.com/office/drawing/2014/chart" uri="{C3380CC4-5D6E-409C-BE32-E72D297353CC}">
              <c16:uniqueId val="{00000004-9B8F-4899-A74F-519D6EF81048}"/>
            </c:ext>
          </c:extLst>
        </c:ser>
        <c:ser>
          <c:idx val="5"/>
          <c:order val="5"/>
          <c:tx>
            <c:strRef>
              <c:f>Hoja1!$G$3</c:f>
              <c:strCache>
                <c:ptCount val="1"/>
                <c:pt idx="0">
                  <c:v>ESTATAL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Hoja1!$G$4:$G$73</c:f>
              <c:numCache>
                <c:formatCode>General</c:formatCode>
                <c:ptCount val="5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8</c:v>
                </c:pt>
                <c:pt idx="15">
                  <c:v>8</c:v>
                </c:pt>
                <c:pt idx="16">
                  <c:v>11</c:v>
                </c:pt>
                <c:pt idx="17">
                  <c:v>11</c:v>
                </c:pt>
                <c:pt idx="18">
                  <c:v>11</c:v>
                </c:pt>
                <c:pt idx="19">
                  <c:v>11</c:v>
                </c:pt>
                <c:pt idx="20">
                  <c:v>20</c:v>
                </c:pt>
                <c:pt idx="21">
                  <c:v>24</c:v>
                </c:pt>
                <c:pt idx="22">
                  <c:v>29</c:v>
                </c:pt>
                <c:pt idx="23">
                  <c:v>61</c:v>
                </c:pt>
                <c:pt idx="24">
                  <c:v>61</c:v>
                </c:pt>
                <c:pt idx="25">
                  <c:v>61</c:v>
                </c:pt>
                <c:pt idx="26">
                  <c:v>61</c:v>
                </c:pt>
                <c:pt idx="27">
                  <c:v>61</c:v>
                </c:pt>
                <c:pt idx="28">
                  <c:v>75</c:v>
                </c:pt>
                <c:pt idx="29">
                  <c:v>98</c:v>
                </c:pt>
                <c:pt idx="30">
                  <c:v>128</c:v>
                </c:pt>
                <c:pt idx="31">
                  <c:v>148</c:v>
                </c:pt>
                <c:pt idx="32">
                  <c:v>165</c:v>
                </c:pt>
                <c:pt idx="33">
                  <c:v>171</c:v>
                </c:pt>
                <c:pt idx="34">
                  <c:v>177</c:v>
                </c:pt>
                <c:pt idx="35">
                  <c:v>177</c:v>
                </c:pt>
                <c:pt idx="36">
                  <c:v>202</c:v>
                </c:pt>
                <c:pt idx="37">
                  <c:v>236</c:v>
                </c:pt>
                <c:pt idx="38">
                  <c:v>271</c:v>
                </c:pt>
                <c:pt idx="39">
                  <c:v>296</c:v>
                </c:pt>
                <c:pt idx="40">
                  <c:v>313</c:v>
                </c:pt>
                <c:pt idx="41">
                  <c:v>349</c:v>
                </c:pt>
                <c:pt idx="42">
                  <c:v>381</c:v>
                </c:pt>
                <c:pt idx="43">
                  <c:v>398</c:v>
                </c:pt>
                <c:pt idx="44">
                  <c:v>451</c:v>
                </c:pt>
                <c:pt idx="45">
                  <c:v>521</c:v>
                </c:pt>
                <c:pt idx="46">
                  <c:v>569</c:v>
                </c:pt>
                <c:pt idx="47">
                  <c:v>597</c:v>
                </c:pt>
                <c:pt idx="48">
                  <c:v>600</c:v>
                </c:pt>
                <c:pt idx="49">
                  <c:v>653</c:v>
                </c:pt>
                <c:pt idx="50">
                  <c:v>684</c:v>
                </c:pt>
                <c:pt idx="51">
                  <c:v>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B8F-4899-A74F-519D6EF81048}"/>
            </c:ext>
          </c:extLst>
        </c:ser>
        <c:ser>
          <c:idx val="6"/>
          <c:order val="6"/>
          <c:tx>
            <c:strRef>
              <c:f>Hoja1!$H$3</c:f>
              <c:strCache>
                <c:ptCount val="1"/>
                <c:pt idx="0">
                  <c:v>Juarez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Hoja1!$H$4:$H$73</c:f>
            </c:numRef>
          </c:val>
          <c:smooth val="0"/>
          <c:extLst>
            <c:ext xmlns:c16="http://schemas.microsoft.com/office/drawing/2014/chart" uri="{C3380CC4-5D6E-409C-BE32-E72D297353CC}">
              <c16:uniqueId val="{00000007-9B8F-4899-A74F-519D6EF81048}"/>
            </c:ext>
          </c:extLst>
        </c:ser>
        <c:ser>
          <c:idx val="7"/>
          <c:order val="7"/>
          <c:tx>
            <c:strRef>
              <c:f>Hoja1!$I$3</c:f>
              <c:strCache>
                <c:ptCount val="1"/>
                <c:pt idx="0">
                  <c:v> Juarez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Hoja1!$I$4:$I$73</c:f>
              <c:numCache>
                <c:formatCode>General</c:formatCode>
                <c:ptCount val="5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6</c:v>
                </c:pt>
                <c:pt idx="15">
                  <c:v>6</c:v>
                </c:pt>
                <c:pt idx="16">
                  <c:v>7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11</c:v>
                </c:pt>
                <c:pt idx="21">
                  <c:v>14</c:v>
                </c:pt>
                <c:pt idx="22">
                  <c:v>16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46</c:v>
                </c:pt>
                <c:pt idx="29">
                  <c:v>63</c:v>
                </c:pt>
                <c:pt idx="30">
                  <c:v>88</c:v>
                </c:pt>
                <c:pt idx="31">
                  <c:v>103</c:v>
                </c:pt>
                <c:pt idx="32">
                  <c:v>119</c:v>
                </c:pt>
                <c:pt idx="33">
                  <c:v>121</c:v>
                </c:pt>
                <c:pt idx="34">
                  <c:v>121</c:v>
                </c:pt>
                <c:pt idx="35">
                  <c:v>121</c:v>
                </c:pt>
                <c:pt idx="36">
                  <c:v>140</c:v>
                </c:pt>
                <c:pt idx="37">
                  <c:v>161</c:v>
                </c:pt>
                <c:pt idx="38">
                  <c:v>190</c:v>
                </c:pt>
                <c:pt idx="39">
                  <c:v>204</c:v>
                </c:pt>
                <c:pt idx="40">
                  <c:v>207</c:v>
                </c:pt>
                <c:pt idx="41">
                  <c:v>237</c:v>
                </c:pt>
                <c:pt idx="42">
                  <c:v>254</c:v>
                </c:pt>
                <c:pt idx="43">
                  <c:v>259</c:v>
                </c:pt>
                <c:pt idx="44">
                  <c:v>289</c:v>
                </c:pt>
                <c:pt idx="45">
                  <c:v>352</c:v>
                </c:pt>
                <c:pt idx="46">
                  <c:v>370</c:v>
                </c:pt>
                <c:pt idx="47">
                  <c:v>394</c:v>
                </c:pt>
                <c:pt idx="48">
                  <c:v>395</c:v>
                </c:pt>
                <c:pt idx="49">
                  <c:v>417</c:v>
                </c:pt>
                <c:pt idx="50">
                  <c:v>432</c:v>
                </c:pt>
                <c:pt idx="51">
                  <c:v>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B8F-4899-A74F-519D6EF81048}"/>
            </c:ext>
          </c:extLst>
        </c:ser>
        <c:ser>
          <c:idx val="8"/>
          <c:order val="8"/>
          <c:tx>
            <c:strRef>
              <c:f>Hoja1!$J$3</c:f>
              <c:strCache>
                <c:ptCount val="1"/>
                <c:pt idx="0">
                  <c:v>Chihuahua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Hoja1!$J$4:$J$73</c:f>
            </c:numRef>
          </c:val>
          <c:smooth val="0"/>
          <c:extLst>
            <c:ext xmlns:c16="http://schemas.microsoft.com/office/drawing/2014/chart" uri="{C3380CC4-5D6E-409C-BE32-E72D297353CC}">
              <c16:uniqueId val="{00000009-9B8F-4899-A74F-519D6EF81048}"/>
            </c:ext>
          </c:extLst>
        </c:ser>
        <c:ser>
          <c:idx val="9"/>
          <c:order val="9"/>
          <c:tx>
            <c:strRef>
              <c:f>Hoja1!$K$3</c:f>
              <c:strCache>
                <c:ptCount val="1"/>
                <c:pt idx="0">
                  <c:v>Chihuahua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Hoja1!$K$4:$K$73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6</c:v>
                </c:pt>
                <c:pt idx="21">
                  <c:v>6</c:v>
                </c:pt>
                <c:pt idx="22">
                  <c:v>8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12</c:v>
                </c:pt>
                <c:pt idx="27">
                  <c:v>12</c:v>
                </c:pt>
                <c:pt idx="28">
                  <c:v>19</c:v>
                </c:pt>
                <c:pt idx="29">
                  <c:v>25</c:v>
                </c:pt>
                <c:pt idx="30">
                  <c:v>28</c:v>
                </c:pt>
                <c:pt idx="31">
                  <c:v>29</c:v>
                </c:pt>
                <c:pt idx="32">
                  <c:v>30</c:v>
                </c:pt>
                <c:pt idx="33">
                  <c:v>34</c:v>
                </c:pt>
                <c:pt idx="34">
                  <c:v>39</c:v>
                </c:pt>
                <c:pt idx="35">
                  <c:v>39</c:v>
                </c:pt>
                <c:pt idx="36">
                  <c:v>44</c:v>
                </c:pt>
                <c:pt idx="37">
                  <c:v>53</c:v>
                </c:pt>
                <c:pt idx="38">
                  <c:v>58</c:v>
                </c:pt>
                <c:pt idx="39">
                  <c:v>65</c:v>
                </c:pt>
                <c:pt idx="40">
                  <c:v>75</c:v>
                </c:pt>
                <c:pt idx="41">
                  <c:v>81</c:v>
                </c:pt>
                <c:pt idx="42">
                  <c:v>92</c:v>
                </c:pt>
                <c:pt idx="43">
                  <c:v>102</c:v>
                </c:pt>
                <c:pt idx="44">
                  <c:v>119</c:v>
                </c:pt>
                <c:pt idx="45">
                  <c:v>124</c:v>
                </c:pt>
                <c:pt idx="46">
                  <c:v>149</c:v>
                </c:pt>
                <c:pt idx="47">
                  <c:v>153</c:v>
                </c:pt>
                <c:pt idx="48">
                  <c:v>155</c:v>
                </c:pt>
                <c:pt idx="49">
                  <c:v>181</c:v>
                </c:pt>
                <c:pt idx="50">
                  <c:v>195</c:v>
                </c:pt>
                <c:pt idx="51">
                  <c:v>210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B8F-4899-A74F-519D6EF81048}"/>
            </c:ext>
          </c:extLst>
        </c:ser>
        <c:ser>
          <c:idx val="10"/>
          <c:order val="10"/>
          <c:tx>
            <c:strRef>
              <c:f>Hoja1!$L$3</c:f>
              <c:strCache>
                <c:ptCount val="1"/>
                <c:pt idx="0">
                  <c:v>Delicias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Hoja1!$L$4:$L$73</c:f>
            </c:numRef>
          </c:val>
          <c:smooth val="0"/>
          <c:extLst>
            <c:ext xmlns:c16="http://schemas.microsoft.com/office/drawing/2014/chart" uri="{C3380CC4-5D6E-409C-BE32-E72D297353CC}">
              <c16:uniqueId val="{0000000B-9B8F-4899-A74F-519D6EF81048}"/>
            </c:ext>
          </c:extLst>
        </c:ser>
        <c:ser>
          <c:idx val="11"/>
          <c:order val="11"/>
          <c:tx>
            <c:strRef>
              <c:f>Hoja1!$M$3</c:f>
              <c:strCache>
                <c:ptCount val="1"/>
                <c:pt idx="0">
                  <c:v>Delicias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Hoja1!$M$4:$M$73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</c:v>
                </c:pt>
                <c:pt idx="38">
                  <c:v>1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4</c:v>
                </c:pt>
                <c:pt idx="43">
                  <c:v>4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7</c:v>
                </c:pt>
                <c:pt idx="48">
                  <c:v>7</c:v>
                </c:pt>
                <c:pt idx="49">
                  <c:v>9</c:v>
                </c:pt>
                <c:pt idx="50">
                  <c:v>9</c:v>
                </c:pt>
                <c:pt idx="51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B8F-4899-A74F-519D6EF81048}"/>
            </c:ext>
          </c:extLst>
        </c:ser>
        <c:ser>
          <c:idx val="12"/>
          <c:order val="12"/>
          <c:tx>
            <c:strRef>
              <c:f>Hoja1!$N$3</c:f>
              <c:strCache>
                <c:ptCount val="1"/>
                <c:pt idx="0">
                  <c:v>Bachiniva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Hoja1!$N$4:$N$73</c:f>
            </c:numRef>
          </c:val>
          <c:smooth val="0"/>
          <c:extLst>
            <c:ext xmlns:c16="http://schemas.microsoft.com/office/drawing/2014/chart" uri="{C3380CC4-5D6E-409C-BE32-E72D297353CC}">
              <c16:uniqueId val="{0000000D-9B8F-4899-A74F-519D6EF81048}"/>
            </c:ext>
          </c:extLst>
        </c:ser>
        <c:ser>
          <c:idx val="13"/>
          <c:order val="13"/>
          <c:tx>
            <c:strRef>
              <c:f>Hoja1!$O$3</c:f>
              <c:strCache>
                <c:ptCount val="1"/>
                <c:pt idx="0">
                  <c:v>Bachiniva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Hoja1!$O$4:$O$73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4</c:v>
                </c:pt>
                <c:pt idx="30">
                  <c:v>4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9B8F-4899-A74F-519D6EF81048}"/>
            </c:ext>
          </c:extLst>
        </c:ser>
        <c:ser>
          <c:idx val="14"/>
          <c:order val="14"/>
          <c:tx>
            <c:strRef>
              <c:f>Hoja1!$P$3</c:f>
              <c:strCache>
                <c:ptCount val="1"/>
                <c:pt idx="0">
                  <c:v>Parral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Hoja1!$P$4:$P$73</c:f>
            </c:numRef>
          </c:val>
          <c:smooth val="0"/>
          <c:extLst>
            <c:ext xmlns:c16="http://schemas.microsoft.com/office/drawing/2014/chart" uri="{C3380CC4-5D6E-409C-BE32-E72D297353CC}">
              <c16:uniqueId val="{0000000F-9B8F-4899-A74F-519D6EF81048}"/>
            </c:ext>
          </c:extLst>
        </c:ser>
        <c:ser>
          <c:idx val="15"/>
          <c:order val="15"/>
          <c:tx>
            <c:strRef>
              <c:f>Hoja1!$Q$3</c:f>
              <c:strCache>
                <c:ptCount val="1"/>
                <c:pt idx="0">
                  <c:v>Parral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Hoja1!$Q$4:$Q$73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</c:v>
                </c:pt>
                <c:pt idx="41">
                  <c:v>1</c:v>
                </c:pt>
                <c:pt idx="42">
                  <c:v>2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5</c:v>
                </c:pt>
                <c:pt idx="5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9B8F-4899-A74F-519D6EF81048}"/>
            </c:ext>
          </c:extLst>
        </c:ser>
        <c:ser>
          <c:idx val="16"/>
          <c:order val="16"/>
          <c:tx>
            <c:strRef>
              <c:f>Hoja1!$R$3</c:f>
              <c:strCache>
                <c:ptCount val="1"/>
                <c:pt idx="0">
                  <c:v>Ahumada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Hoja1!$R$4:$R$73</c:f>
            </c:numRef>
          </c:val>
          <c:smooth val="0"/>
          <c:extLst>
            <c:ext xmlns:c16="http://schemas.microsoft.com/office/drawing/2014/chart" uri="{C3380CC4-5D6E-409C-BE32-E72D297353CC}">
              <c16:uniqueId val="{00000011-9B8F-4899-A74F-519D6EF81048}"/>
            </c:ext>
          </c:extLst>
        </c:ser>
        <c:ser>
          <c:idx val="17"/>
          <c:order val="17"/>
          <c:tx>
            <c:strRef>
              <c:f>Hoja1!$S$3</c:f>
              <c:strCache>
                <c:ptCount val="1"/>
                <c:pt idx="0">
                  <c:v>Ahumada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Hoja1!$S$4:$S$73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4</c:v>
                </c:pt>
                <c:pt idx="5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9B8F-4899-A74F-519D6EF81048}"/>
            </c:ext>
          </c:extLst>
        </c:ser>
        <c:ser>
          <c:idx val="18"/>
          <c:order val="18"/>
          <c:tx>
            <c:strRef>
              <c:f>Hoja1!$T$3</c:f>
              <c:strCache>
                <c:ptCount val="1"/>
                <c:pt idx="0">
                  <c:v>Cuauhtémoc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Hoja1!$T$4:$T$73</c:f>
            </c:numRef>
          </c:val>
          <c:smooth val="0"/>
          <c:extLst>
            <c:ext xmlns:c16="http://schemas.microsoft.com/office/drawing/2014/chart" uri="{C3380CC4-5D6E-409C-BE32-E72D297353CC}">
              <c16:uniqueId val="{00000013-9B8F-4899-A74F-519D6EF81048}"/>
            </c:ext>
          </c:extLst>
        </c:ser>
        <c:ser>
          <c:idx val="19"/>
          <c:order val="19"/>
          <c:tx>
            <c:strRef>
              <c:f>Hoja1!$U$3</c:f>
              <c:strCache>
                <c:ptCount val="1"/>
                <c:pt idx="0">
                  <c:v>Cuauhtémoc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Hoja1!$U$4:$U$73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5</c:v>
                </c:pt>
                <c:pt idx="50">
                  <c:v>5</c:v>
                </c:pt>
                <c:pt idx="5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B8F-4899-A74F-519D6EF81048}"/>
            </c:ext>
          </c:extLst>
        </c:ser>
        <c:ser>
          <c:idx val="20"/>
          <c:order val="20"/>
          <c:tx>
            <c:strRef>
              <c:f>Hoja1!$V$3</c:f>
              <c:strCache>
                <c:ptCount val="1"/>
                <c:pt idx="0">
                  <c:v>Guachochi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Hoja1!$V$4:$V$73</c:f>
            </c:numRef>
          </c:val>
          <c:smooth val="0"/>
          <c:extLst>
            <c:ext xmlns:c16="http://schemas.microsoft.com/office/drawing/2014/chart" uri="{C3380CC4-5D6E-409C-BE32-E72D297353CC}">
              <c16:uniqueId val="{00000015-9B8F-4899-A74F-519D6EF81048}"/>
            </c:ext>
          </c:extLst>
        </c:ser>
        <c:ser>
          <c:idx val="21"/>
          <c:order val="21"/>
          <c:tx>
            <c:strRef>
              <c:f>Hoja1!$W$3</c:f>
              <c:strCache>
                <c:ptCount val="1"/>
                <c:pt idx="0">
                  <c:v>Guachochi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Hoja1!$W$4:$W$73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1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9B8F-4899-A74F-519D6EF81048}"/>
            </c:ext>
          </c:extLst>
        </c:ser>
        <c:ser>
          <c:idx val="22"/>
          <c:order val="22"/>
          <c:tx>
            <c:strRef>
              <c:f>Hoja1!$X$3</c:f>
              <c:strCache>
                <c:ptCount val="1"/>
                <c:pt idx="0">
                  <c:v>Lázaro Cardenas/Meoqui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Hoja1!$X$4:$X$73</c:f>
            </c:numRef>
          </c:val>
          <c:smooth val="0"/>
          <c:extLst>
            <c:ext xmlns:c16="http://schemas.microsoft.com/office/drawing/2014/chart" uri="{C3380CC4-5D6E-409C-BE32-E72D297353CC}">
              <c16:uniqueId val="{00000017-9B8F-4899-A74F-519D6EF81048}"/>
            </c:ext>
          </c:extLst>
        </c:ser>
        <c:ser>
          <c:idx val="23"/>
          <c:order val="23"/>
          <c:tx>
            <c:strRef>
              <c:f>Hoja1!$Y$3</c:f>
              <c:strCache>
                <c:ptCount val="1"/>
                <c:pt idx="0">
                  <c:v>Meoqui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Hoja1!$Y$4:$Y$73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9B8F-4899-A74F-519D6EF81048}"/>
            </c:ext>
          </c:extLst>
        </c:ser>
        <c:ser>
          <c:idx val="24"/>
          <c:order val="24"/>
          <c:tx>
            <c:strRef>
              <c:f>Hoja1!$Z$3</c:f>
              <c:strCache>
                <c:ptCount val="1"/>
                <c:pt idx="0">
                  <c:v>Guadalupe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Hoja1!$Z$4:$Z$73</c:f>
            </c:numRef>
          </c:val>
          <c:smooth val="0"/>
          <c:extLst>
            <c:ext xmlns:c16="http://schemas.microsoft.com/office/drawing/2014/chart" uri="{C3380CC4-5D6E-409C-BE32-E72D297353CC}">
              <c16:uniqueId val="{00000019-9B8F-4899-A74F-519D6EF81048}"/>
            </c:ext>
          </c:extLst>
        </c:ser>
        <c:ser>
          <c:idx val="25"/>
          <c:order val="25"/>
          <c:tx>
            <c:strRef>
              <c:f>Hoja1!$AA$3</c:f>
              <c:strCache>
                <c:ptCount val="1"/>
                <c:pt idx="0">
                  <c:v>Guadalupe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Hoja1!$AA$4:$AA$73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9B8F-4899-A74F-519D6EF81048}"/>
            </c:ext>
          </c:extLst>
        </c:ser>
        <c:ser>
          <c:idx val="26"/>
          <c:order val="26"/>
          <c:tx>
            <c:strRef>
              <c:f>Hoja1!$AB$3</c:f>
              <c:strCache>
                <c:ptCount val="1"/>
                <c:pt idx="0">
                  <c:v>Namiquipa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Hoja1!$AB$4:$AB$73</c:f>
            </c:numRef>
          </c:val>
          <c:smooth val="0"/>
          <c:extLst>
            <c:ext xmlns:c16="http://schemas.microsoft.com/office/drawing/2014/chart" uri="{C3380CC4-5D6E-409C-BE32-E72D297353CC}">
              <c16:uniqueId val="{0000001B-9B8F-4899-A74F-519D6EF81048}"/>
            </c:ext>
          </c:extLst>
        </c:ser>
        <c:ser>
          <c:idx val="27"/>
          <c:order val="27"/>
          <c:tx>
            <c:strRef>
              <c:f>Hoja1!$AC$3</c:f>
              <c:strCache>
                <c:ptCount val="1"/>
                <c:pt idx="0">
                  <c:v>Namiquipa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Hoja1!$AC$4:$AC$73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9B8F-4899-A74F-519D6EF81048}"/>
            </c:ext>
          </c:extLst>
        </c:ser>
        <c:ser>
          <c:idx val="28"/>
          <c:order val="28"/>
          <c:tx>
            <c:strRef>
              <c:f>Hoja1!$AD$3</c:f>
              <c:strCache>
                <c:ptCount val="1"/>
                <c:pt idx="0">
                  <c:v>Rosales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Hoja1!$AD$4:$AD$73</c:f>
            </c:numRef>
          </c:val>
          <c:smooth val="0"/>
          <c:extLst>
            <c:ext xmlns:c16="http://schemas.microsoft.com/office/drawing/2014/chart" uri="{C3380CC4-5D6E-409C-BE32-E72D297353CC}">
              <c16:uniqueId val="{0000001D-9B8F-4899-A74F-519D6EF81048}"/>
            </c:ext>
          </c:extLst>
        </c:ser>
        <c:ser>
          <c:idx val="29"/>
          <c:order val="29"/>
          <c:tx>
            <c:strRef>
              <c:f>Hoja1!$AE$3</c:f>
              <c:strCache>
                <c:ptCount val="1"/>
                <c:pt idx="0">
                  <c:v>Rosales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Hoja1!$AE$4:$AE$73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9B8F-4899-A74F-519D6EF81048}"/>
            </c:ext>
          </c:extLst>
        </c:ser>
        <c:ser>
          <c:idx val="30"/>
          <c:order val="30"/>
          <c:tx>
            <c:strRef>
              <c:f>Hoja1!$AF$3</c:f>
              <c:strCache>
                <c:ptCount val="1"/>
                <c:pt idx="0">
                  <c:v>Ascension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Hoja1!$AF$4:$AF$73</c:f>
            </c:numRef>
          </c:val>
          <c:smooth val="0"/>
          <c:extLst>
            <c:ext xmlns:c16="http://schemas.microsoft.com/office/drawing/2014/chart" uri="{C3380CC4-5D6E-409C-BE32-E72D297353CC}">
              <c16:uniqueId val="{0000001F-9B8F-4899-A74F-519D6EF81048}"/>
            </c:ext>
          </c:extLst>
        </c:ser>
        <c:ser>
          <c:idx val="31"/>
          <c:order val="31"/>
          <c:tx>
            <c:strRef>
              <c:f>Hoja1!$AG$3</c:f>
              <c:strCache>
                <c:ptCount val="1"/>
                <c:pt idx="0">
                  <c:v>Ascension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Hoja1!$AG$4:$AG$73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9B8F-4899-A74F-519D6EF81048}"/>
            </c:ext>
          </c:extLst>
        </c:ser>
        <c:ser>
          <c:idx val="32"/>
          <c:order val="32"/>
          <c:tx>
            <c:strRef>
              <c:f>Hoja1!$AH$3</c:f>
              <c:strCache>
                <c:ptCount val="1"/>
                <c:pt idx="0">
                  <c:v>Bocoyna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Hoja1!$AH$4:$AH$73</c:f>
            </c:numRef>
          </c:val>
          <c:smooth val="0"/>
          <c:extLst>
            <c:ext xmlns:c16="http://schemas.microsoft.com/office/drawing/2014/chart" uri="{C3380CC4-5D6E-409C-BE32-E72D297353CC}">
              <c16:uniqueId val="{00000021-9B8F-4899-A74F-519D6EF81048}"/>
            </c:ext>
          </c:extLst>
        </c:ser>
        <c:ser>
          <c:idx val="33"/>
          <c:order val="33"/>
          <c:tx>
            <c:strRef>
              <c:f>Hoja1!$AI$3</c:f>
              <c:strCache>
                <c:ptCount val="1"/>
                <c:pt idx="0">
                  <c:v>Bocoyna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Hoja1!$AI$4:$AI$73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9B8F-4899-A74F-519D6EF81048}"/>
            </c:ext>
          </c:extLst>
        </c:ser>
        <c:ser>
          <c:idx val="34"/>
          <c:order val="34"/>
          <c:tx>
            <c:strRef>
              <c:f>Hoja1!$AJ$3</c:f>
              <c:strCache>
                <c:ptCount val="1"/>
                <c:pt idx="0">
                  <c:v>Buenaventura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Hoja1!$AJ$4:$AJ$73</c:f>
            </c:numRef>
          </c:val>
          <c:smooth val="0"/>
          <c:extLst>
            <c:ext xmlns:c16="http://schemas.microsoft.com/office/drawing/2014/chart" uri="{C3380CC4-5D6E-409C-BE32-E72D297353CC}">
              <c16:uniqueId val="{00000023-9B8F-4899-A74F-519D6EF81048}"/>
            </c:ext>
          </c:extLst>
        </c:ser>
        <c:ser>
          <c:idx val="35"/>
          <c:order val="35"/>
          <c:tx>
            <c:strRef>
              <c:f>Hoja1!$AK$3</c:f>
              <c:strCache>
                <c:ptCount val="1"/>
                <c:pt idx="0">
                  <c:v>Buenaventura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Hoja1!$AK$4:$AK$73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9B8F-4899-A74F-519D6EF81048}"/>
            </c:ext>
          </c:extLst>
        </c:ser>
        <c:ser>
          <c:idx val="36"/>
          <c:order val="36"/>
          <c:tx>
            <c:strRef>
              <c:f>Hoja1!$AL$3</c:f>
              <c:strCache>
                <c:ptCount val="1"/>
                <c:pt idx="0">
                  <c:v>Camargo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Hoja1!$AL$4:$AL$73</c:f>
            </c:numRef>
          </c:val>
          <c:smooth val="0"/>
          <c:extLst>
            <c:ext xmlns:c16="http://schemas.microsoft.com/office/drawing/2014/chart" uri="{C3380CC4-5D6E-409C-BE32-E72D297353CC}">
              <c16:uniqueId val="{00000025-9B8F-4899-A74F-519D6EF81048}"/>
            </c:ext>
          </c:extLst>
        </c:ser>
        <c:ser>
          <c:idx val="37"/>
          <c:order val="37"/>
          <c:tx>
            <c:strRef>
              <c:f>Hoja1!$AM$3</c:f>
              <c:strCache>
                <c:ptCount val="1"/>
                <c:pt idx="0">
                  <c:v>Camargo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Hoja1!$AM$4:$AM$73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9B8F-4899-A74F-519D6EF81048}"/>
            </c:ext>
          </c:extLst>
        </c:ser>
        <c:ser>
          <c:idx val="38"/>
          <c:order val="38"/>
          <c:tx>
            <c:strRef>
              <c:f>Hoja1!$AN$3</c:f>
              <c:strCache>
                <c:ptCount val="1"/>
                <c:pt idx="0">
                  <c:v>Guerrero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Hoja1!$AN$4:$AN$73</c:f>
            </c:numRef>
          </c:val>
          <c:smooth val="0"/>
          <c:extLst>
            <c:ext xmlns:c16="http://schemas.microsoft.com/office/drawing/2014/chart" uri="{C3380CC4-5D6E-409C-BE32-E72D297353CC}">
              <c16:uniqueId val="{00000027-9B8F-4899-A74F-519D6EF81048}"/>
            </c:ext>
          </c:extLst>
        </c:ser>
        <c:ser>
          <c:idx val="39"/>
          <c:order val="39"/>
          <c:tx>
            <c:strRef>
              <c:f>Hoja1!$AO$3</c:f>
              <c:strCache>
                <c:ptCount val="1"/>
                <c:pt idx="0">
                  <c:v>Guerrero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Hoja1!$AO$4:$AO$73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9B8F-4899-A74F-519D6EF81048}"/>
            </c:ext>
          </c:extLst>
        </c:ser>
        <c:ser>
          <c:idx val="40"/>
          <c:order val="40"/>
          <c:tx>
            <c:strRef>
              <c:f>Hoja1!$AP$3</c:f>
              <c:strCache>
                <c:ptCount val="1"/>
                <c:pt idx="0">
                  <c:v>Julimes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Hoja1!$AP$4:$AP$73</c:f>
            </c:numRef>
          </c:val>
          <c:smooth val="0"/>
          <c:extLst>
            <c:ext xmlns:c16="http://schemas.microsoft.com/office/drawing/2014/chart" uri="{C3380CC4-5D6E-409C-BE32-E72D297353CC}">
              <c16:uniqueId val="{00000029-9B8F-4899-A74F-519D6EF81048}"/>
            </c:ext>
          </c:extLst>
        </c:ser>
        <c:ser>
          <c:idx val="41"/>
          <c:order val="41"/>
          <c:tx>
            <c:strRef>
              <c:f>Hoja1!$AQ$3</c:f>
              <c:strCache>
                <c:ptCount val="1"/>
                <c:pt idx="0">
                  <c:v> Julimes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Hoja1!$AQ$4:$AQ$73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9B8F-4899-A74F-519D6EF81048}"/>
            </c:ext>
          </c:extLst>
        </c:ser>
        <c:ser>
          <c:idx val="42"/>
          <c:order val="42"/>
          <c:tx>
            <c:strRef>
              <c:f>Hoja1!$AR$3</c:f>
              <c:strCache>
                <c:ptCount val="1"/>
                <c:pt idx="0">
                  <c:v>Madera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Hoja1!$AR$4:$AR$73</c:f>
            </c:numRef>
          </c:val>
          <c:smooth val="0"/>
          <c:extLst>
            <c:ext xmlns:c16="http://schemas.microsoft.com/office/drawing/2014/chart" uri="{C3380CC4-5D6E-409C-BE32-E72D297353CC}">
              <c16:uniqueId val="{0000002B-9B8F-4899-A74F-519D6EF81048}"/>
            </c:ext>
          </c:extLst>
        </c:ser>
        <c:ser>
          <c:idx val="43"/>
          <c:order val="43"/>
          <c:tx>
            <c:strRef>
              <c:f>Hoja1!$AS$3</c:f>
              <c:strCache>
                <c:ptCount val="1"/>
                <c:pt idx="0">
                  <c:v>Madera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Hoja1!$AS$4:$AS$73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9B8F-4899-A74F-519D6EF81048}"/>
            </c:ext>
          </c:extLst>
        </c:ser>
        <c:ser>
          <c:idx val="44"/>
          <c:order val="44"/>
          <c:tx>
            <c:strRef>
              <c:f>Hoja1!$AT$3</c:f>
              <c:strCache>
                <c:ptCount val="1"/>
                <c:pt idx="0">
                  <c:v>Ojinaga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Hoja1!$AT$4:$AT$73</c:f>
            </c:numRef>
          </c:val>
          <c:smooth val="0"/>
          <c:extLst>
            <c:ext xmlns:c16="http://schemas.microsoft.com/office/drawing/2014/chart" uri="{C3380CC4-5D6E-409C-BE32-E72D297353CC}">
              <c16:uniqueId val="{0000002D-9B8F-4899-A74F-519D6EF81048}"/>
            </c:ext>
          </c:extLst>
        </c:ser>
        <c:ser>
          <c:idx val="45"/>
          <c:order val="45"/>
          <c:tx>
            <c:strRef>
              <c:f>Hoja1!$AU$3</c:f>
              <c:strCache>
                <c:ptCount val="1"/>
                <c:pt idx="0">
                  <c:v>Ojinaga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Hoja1!$AU$4:$AU$73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9B8F-4899-A74F-519D6EF81048}"/>
            </c:ext>
          </c:extLst>
        </c:ser>
        <c:ser>
          <c:idx val="46"/>
          <c:order val="46"/>
          <c:tx>
            <c:strRef>
              <c:f>Hoja1!$AV$3</c:f>
              <c:strCache>
                <c:ptCount val="1"/>
                <c:pt idx="0">
                  <c:v>Saucillo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Hoja1!$AV$4:$AV$73</c:f>
            </c:numRef>
          </c:val>
          <c:smooth val="0"/>
          <c:extLst>
            <c:ext xmlns:c16="http://schemas.microsoft.com/office/drawing/2014/chart" uri="{C3380CC4-5D6E-409C-BE32-E72D297353CC}">
              <c16:uniqueId val="{0000002F-9B8F-4899-A74F-519D6EF81048}"/>
            </c:ext>
          </c:extLst>
        </c:ser>
        <c:ser>
          <c:idx val="47"/>
          <c:order val="47"/>
          <c:tx>
            <c:strRef>
              <c:f>Hoja1!$AW$3</c:f>
              <c:strCache>
                <c:ptCount val="1"/>
                <c:pt idx="0">
                  <c:v>Saucillo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Hoja1!$AW$4:$AW$73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9B8F-4899-A74F-519D6EF81048}"/>
            </c:ext>
          </c:extLst>
        </c:ser>
        <c:ser>
          <c:idx val="48"/>
          <c:order val="48"/>
          <c:tx>
            <c:strRef>
              <c:f>Hoja1!$AX$3</c:f>
              <c:strCache>
                <c:ptCount val="1"/>
                <c:pt idx="0">
                  <c:v>Temosachic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Hoja1!$AX$4:$AX$73</c:f>
            </c:numRef>
          </c:val>
          <c:smooth val="0"/>
          <c:extLst>
            <c:ext xmlns:c16="http://schemas.microsoft.com/office/drawing/2014/chart" uri="{C3380CC4-5D6E-409C-BE32-E72D297353CC}">
              <c16:uniqueId val="{00000031-9B8F-4899-A74F-519D6EF81048}"/>
            </c:ext>
          </c:extLst>
        </c:ser>
        <c:ser>
          <c:idx val="49"/>
          <c:order val="49"/>
          <c:tx>
            <c:strRef>
              <c:f>Hoja1!$AY$3</c:f>
              <c:strCache>
                <c:ptCount val="1"/>
                <c:pt idx="0">
                  <c:v>Temosachic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Hoja1!$AY$4:$AY$73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9B8F-4899-A74F-519D6EF81048}"/>
            </c:ext>
          </c:extLst>
        </c:ser>
        <c:ser>
          <c:idx val="50"/>
          <c:order val="50"/>
          <c:tx>
            <c:strRef>
              <c:f>Hoja1!$AZ$3</c:f>
              <c:strCache>
                <c:ptCount val="1"/>
                <c:pt idx="0">
                  <c:v>Galeana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Hoja1!$AZ$4:$AZ$73</c:f>
            </c:numRef>
          </c:val>
          <c:smooth val="0"/>
          <c:extLst>
            <c:ext xmlns:c16="http://schemas.microsoft.com/office/drawing/2014/chart" uri="{C3380CC4-5D6E-409C-BE32-E72D297353CC}">
              <c16:uniqueId val="{00000033-9B8F-4899-A74F-519D6EF81048}"/>
            </c:ext>
          </c:extLst>
        </c:ser>
        <c:ser>
          <c:idx val="51"/>
          <c:order val="51"/>
          <c:tx>
            <c:strRef>
              <c:f>Hoja1!$BA$3</c:f>
              <c:strCache>
                <c:ptCount val="1"/>
                <c:pt idx="0">
                  <c:v>Galeana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Hoja1!$BA$4:$BA$73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9B8F-4899-A74F-519D6EF81048}"/>
            </c:ext>
          </c:extLst>
        </c:ser>
        <c:ser>
          <c:idx val="52"/>
          <c:order val="52"/>
          <c:tx>
            <c:strRef>
              <c:f>Hoja1!$BB$3</c:f>
              <c:strCache>
                <c:ptCount val="1"/>
                <c:pt idx="0">
                  <c:v>Guadalupe y Calvo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Hoja1!$BB$4:$BB$73</c:f>
            </c:numRef>
          </c:val>
          <c:smooth val="0"/>
          <c:extLst>
            <c:ext xmlns:c16="http://schemas.microsoft.com/office/drawing/2014/chart" uri="{C3380CC4-5D6E-409C-BE32-E72D297353CC}">
              <c16:uniqueId val="{00000035-9B8F-4899-A74F-519D6EF81048}"/>
            </c:ext>
          </c:extLst>
        </c:ser>
        <c:ser>
          <c:idx val="53"/>
          <c:order val="53"/>
          <c:tx>
            <c:strRef>
              <c:f>Hoja1!$BC$3</c:f>
              <c:strCache>
                <c:ptCount val="1"/>
                <c:pt idx="0">
                  <c:v>Guadalupe y Calvo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Hoja1!$BC$4:$BC$73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9B8F-4899-A74F-519D6EF81048}"/>
            </c:ext>
          </c:extLst>
        </c:ser>
        <c:ser>
          <c:idx val="54"/>
          <c:order val="54"/>
          <c:tx>
            <c:strRef>
              <c:f>Hoja1!$BD$3</c:f>
              <c:strCache>
                <c:ptCount val="1"/>
                <c:pt idx="0">
                  <c:v>N. C. Grandes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Hoja1!$BD$4:$BD$73</c:f>
            </c:numRef>
          </c:val>
          <c:smooth val="0"/>
          <c:extLst>
            <c:ext xmlns:c16="http://schemas.microsoft.com/office/drawing/2014/chart" uri="{C3380CC4-5D6E-409C-BE32-E72D297353CC}">
              <c16:uniqueId val="{00000037-9B8F-4899-A74F-519D6EF81048}"/>
            </c:ext>
          </c:extLst>
        </c:ser>
        <c:ser>
          <c:idx val="55"/>
          <c:order val="55"/>
          <c:tx>
            <c:strRef>
              <c:f>Hoja1!$BE$3</c:f>
              <c:strCache>
                <c:ptCount val="1"/>
                <c:pt idx="0">
                  <c:v>N. C. Grandes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Hoja1!$BE$4:$BE$73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9B8F-4899-A74F-519D6EF81048}"/>
            </c:ext>
          </c:extLst>
        </c:ser>
        <c:ser>
          <c:idx val="56"/>
          <c:order val="56"/>
          <c:tx>
            <c:strRef>
              <c:f>Hoja1!$BF$3</c:f>
              <c:strCache>
                <c:ptCount val="1"/>
                <c:pt idx="0">
                  <c:v>Jimenez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Hoja1!$BF$4:$BF$73</c:f>
            </c:numRef>
          </c:val>
          <c:smooth val="0"/>
          <c:extLst>
            <c:ext xmlns:c16="http://schemas.microsoft.com/office/drawing/2014/chart" uri="{C3380CC4-5D6E-409C-BE32-E72D297353CC}">
              <c16:uniqueId val="{00000039-9B8F-4899-A74F-519D6EF81048}"/>
            </c:ext>
          </c:extLst>
        </c:ser>
        <c:ser>
          <c:idx val="57"/>
          <c:order val="57"/>
          <c:tx>
            <c:strRef>
              <c:f>Hoja1!$BG$3</c:f>
              <c:strCache>
                <c:ptCount val="1"/>
                <c:pt idx="0">
                  <c:v>A. Jimenez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Hoja1!$BG$4:$BG$73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9B8F-4899-A74F-519D6EF81048}"/>
            </c:ext>
          </c:extLst>
        </c:ser>
        <c:ser>
          <c:idx val="58"/>
          <c:order val="58"/>
          <c:tx>
            <c:strRef>
              <c:f>Hoja1!$BH$3</c:f>
              <c:strCache>
                <c:ptCount val="1"/>
                <c:pt idx="0">
                  <c:v>Aldama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Hoja1!$BH$4:$BH$73</c:f>
            </c:numRef>
          </c:val>
          <c:smooth val="0"/>
          <c:extLst>
            <c:ext xmlns:c16="http://schemas.microsoft.com/office/drawing/2014/chart" uri="{C3380CC4-5D6E-409C-BE32-E72D297353CC}">
              <c16:uniqueId val="{0000003B-9B8F-4899-A74F-519D6EF81048}"/>
            </c:ext>
          </c:extLst>
        </c:ser>
        <c:ser>
          <c:idx val="59"/>
          <c:order val="59"/>
          <c:tx>
            <c:strRef>
              <c:f>Hoja1!$BI$3</c:f>
              <c:strCache>
                <c:ptCount val="1"/>
                <c:pt idx="0">
                  <c:v>Aldama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Hoja1!$A$4:$A$73</c:f>
              <c:numCache>
                <c:formatCode>m/d/yyyy</c:formatCode>
                <c:ptCount val="52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</c:numCache>
            </c:numRef>
          </c:cat>
          <c:val>
            <c:numRef>
              <c:f>Hoja1!$BI$4:$BI$73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9B8F-4899-A74F-519D6EF810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8891888"/>
        <c:axId val="1178882640"/>
      </c:lineChart>
      <c:dateAx>
        <c:axId val="1178891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882640"/>
        <c:crosses val="autoZero"/>
        <c:auto val="1"/>
        <c:lblOffset val="100"/>
        <c:baseTimeUnit val="days"/>
      </c:dateAx>
      <c:valAx>
        <c:axId val="117888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8918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2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effectLst/>
                <a:latin typeface="Arial MT" panose="020B0802020202020204"/>
                <a:ea typeface="+mn-ea"/>
                <a:cs typeface="+mn-cs"/>
              </a:defRPr>
            </a:pPr>
            <a:r>
              <a:rPr lang="en-US" sz="1800"/>
              <a:t>COMORBILIDADES</a:t>
            </a:r>
          </a:p>
        </c:rich>
      </c:tx>
      <c:layout>
        <c:manualLayout>
          <c:xMode val="edge"/>
          <c:yMode val="edge"/>
          <c:x val="7.635476498527384E-2"/>
          <c:y val="3.49756112525692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effectLst/>
              <a:latin typeface="Arial MT" panose="020B0802020202020204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25001708771713E-2"/>
          <c:y val="5.8458811530126352E-2"/>
          <c:w val="0.93749996582456574"/>
          <c:h val="0.93923892781247087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COMORBILIDADES</c:v>
                </c:pt>
              </c:strCache>
            </c:strRef>
          </c:tx>
          <c:spPr>
            <a:solidFill>
              <a:srgbClr val="66FFFF"/>
            </a:solidFill>
          </c:spPr>
          <c:dPt>
            <c:idx val="0"/>
            <c:bubble3D val="0"/>
            <c:spPr>
              <a:solidFill>
                <a:srgbClr val="66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007-4D93-B6F1-50C722867276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007-4D93-B6F1-50C722867276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007-4D93-B6F1-50C722867276}"/>
              </c:ext>
            </c:extLst>
          </c:dPt>
          <c:dPt>
            <c:idx val="3"/>
            <c:bubble3D val="0"/>
            <c:spPr>
              <a:solidFill>
                <a:srgbClr val="FF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007-4D93-B6F1-50C722867276}"/>
              </c:ext>
            </c:extLst>
          </c:dPt>
          <c:dPt>
            <c:idx val="4"/>
            <c:bubble3D val="0"/>
            <c:spPr>
              <a:solidFill>
                <a:srgbClr val="FF8F4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007-4D93-B6F1-50C722867276}"/>
              </c:ext>
            </c:extLst>
          </c:dPt>
          <c:dPt>
            <c:idx val="5"/>
            <c:bubble3D val="0"/>
            <c:spPr>
              <a:solidFill>
                <a:srgbClr val="66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007-4D93-B6F1-50C722867276}"/>
              </c:ext>
            </c:extLst>
          </c:dPt>
          <c:dPt>
            <c:idx val="6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007-4D93-B6F1-50C722867276}"/>
              </c:ext>
            </c:extLst>
          </c:dPt>
          <c:dPt>
            <c:idx val="7"/>
            <c:bubble3D val="0"/>
            <c:spPr>
              <a:solidFill>
                <a:srgbClr val="CFDB8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007-4D93-B6F1-50C722867276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9A6-4500-A270-2B3179D0087F}"/>
              </c:ext>
            </c:extLst>
          </c:dPt>
          <c:dPt>
            <c:idx val="9"/>
            <c:bubble3D val="0"/>
            <c:spPr>
              <a:solidFill>
                <a:srgbClr val="33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175E-4921-88DB-68F03BB80D06}"/>
              </c:ext>
            </c:extLst>
          </c:dPt>
          <c:dPt>
            <c:idx val="10"/>
            <c:bubble3D val="0"/>
            <c:spPr>
              <a:solidFill>
                <a:srgbClr val="FFCC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175E-4921-88DB-68F03BB80D06}"/>
              </c:ext>
            </c:extLst>
          </c:dPt>
          <c:dLbls>
            <c:dLbl>
              <c:idx val="0"/>
              <c:layout>
                <c:manualLayout>
                  <c:x val="-0.12418300653594772"/>
                  <c:y val="-0.107675524641626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758272862950956"/>
                      <c:h val="0.202190671909704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007-4D93-B6F1-50C722867276}"/>
                </c:ext>
              </c:extLst>
            </c:dLbl>
            <c:dLbl>
              <c:idx val="1"/>
              <c:layout>
                <c:manualLayout>
                  <c:x val="0.2418300653594771"/>
                  <c:y val="-0.323426601891720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69180690648963"/>
                      <c:h val="0.202190671909704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007-4D93-B6F1-50C72286727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D007-4D93-B6F1-50C72286727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007-4D93-B6F1-50C722867276}"/>
                </c:ext>
              </c:extLst>
            </c:dLbl>
            <c:dLbl>
              <c:idx val="4"/>
              <c:layout>
                <c:manualLayout>
                  <c:x val="5.944590970923045E-2"/>
                  <c:y val="0.102112548310750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653715363739437E-2"/>
                      <c:h val="0.138070373843911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007-4D93-B6F1-50C722867276}"/>
                </c:ext>
              </c:extLst>
            </c:dLbl>
            <c:dLbl>
              <c:idx val="5"/>
              <c:layout>
                <c:manualLayout>
                  <c:x val="-2.0115590142695223E-2"/>
                  <c:y val="0.104986528065995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7922100741809946E-2"/>
                      <c:h val="0.157598234801535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007-4D93-B6F1-50C722867276}"/>
                </c:ext>
              </c:extLst>
            </c:dLbl>
            <c:dLbl>
              <c:idx val="6"/>
              <c:layout>
                <c:manualLayout>
                  <c:x val="-7.9444678433229721E-2"/>
                  <c:y val="9.95181049380822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30551695743914"/>
                      <c:h val="0.141394721610225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D007-4D93-B6F1-50C722867276}"/>
                </c:ext>
              </c:extLst>
            </c:dLbl>
            <c:dLbl>
              <c:idx val="7"/>
              <c:layout>
                <c:manualLayout>
                  <c:x val="-0.13320728660773951"/>
                  <c:y val="0.120698613309282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209896557048013"/>
                      <c:h val="0.114022337076398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D007-4D93-B6F1-50C722867276}"/>
                </c:ext>
              </c:extLst>
            </c:dLbl>
            <c:dLbl>
              <c:idx val="8"/>
              <c:layout>
                <c:manualLayout>
                  <c:x val="-7.4417263270857473E-2"/>
                  <c:y val="2.5595771718640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3353594881974158E-2"/>
                      <c:h val="9.93283650326936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9A6-4500-A270-2B3179D0087F}"/>
                </c:ext>
              </c:extLst>
            </c:dLbl>
            <c:dLbl>
              <c:idx val="9"/>
              <c:layout>
                <c:manualLayout>
                  <c:x val="-2.5770335061541871E-2"/>
                  <c:y val="9.63169818927948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75E-4921-88DB-68F03BB80D06}"/>
                </c:ext>
              </c:extLst>
            </c:dLbl>
            <c:dLbl>
              <c:idx val="10"/>
              <c:layout>
                <c:manualLayout>
                  <c:x val="-0.12947791752025348"/>
                  <c:y val="4.94122669775337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231382841850647"/>
                      <c:h val="7.38583160323100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175E-4921-88DB-68F03BB80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effectLst/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Hoja1!$A$2:$A$12</c:f>
              <c:strCache>
                <c:ptCount val="11"/>
                <c:pt idx="0">
                  <c:v>HIPERTENSIÓN</c:v>
                </c:pt>
                <c:pt idx="1">
                  <c:v>DIABETES</c:v>
                </c:pt>
                <c:pt idx="2">
                  <c:v>OBESIDAD</c:v>
                </c:pt>
                <c:pt idx="3">
                  <c:v>ENF. CARDIACAS</c:v>
                </c:pt>
                <c:pt idx="4">
                  <c:v>ASMA</c:v>
                </c:pt>
                <c:pt idx="5">
                  <c:v>INS. RENAL</c:v>
                </c:pt>
                <c:pt idx="6">
                  <c:v>TABAQUISMO</c:v>
                </c:pt>
                <c:pt idx="7">
                  <c:v>OTRA CONDICIÓN</c:v>
                </c:pt>
                <c:pt idx="8">
                  <c:v>INMUNO SUPRESIÓN</c:v>
                </c:pt>
                <c:pt idx="9">
                  <c:v>EPOC</c:v>
                </c:pt>
                <c:pt idx="10">
                  <c:v>VIH/SIDA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75</c:v>
                </c:pt>
                <c:pt idx="1">
                  <c:v>64</c:v>
                </c:pt>
                <c:pt idx="2">
                  <c:v>42</c:v>
                </c:pt>
                <c:pt idx="3">
                  <c:v>12</c:v>
                </c:pt>
                <c:pt idx="4">
                  <c:v>10</c:v>
                </c:pt>
                <c:pt idx="5">
                  <c:v>9</c:v>
                </c:pt>
                <c:pt idx="6">
                  <c:v>9</c:v>
                </c:pt>
                <c:pt idx="7">
                  <c:v>8</c:v>
                </c:pt>
                <c:pt idx="8">
                  <c:v>7</c:v>
                </c:pt>
                <c:pt idx="9">
                  <c:v>3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007-4D93-B6F1-50C72286727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0">
          <a:solidFill>
            <a:schemeClr val="tx1"/>
          </a:solidFill>
          <a:effectLst/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08974494780086E-2"/>
          <c:y val="2.937978781744803E-2"/>
          <c:w val="0.89104857408519"/>
          <c:h val="0.74553096304468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Hoja1!$A$2:$A$30</c:f>
              <c:strCache>
                <c:ptCount val="29"/>
                <c:pt idx="0">
                  <c:v>Juárez</c:v>
                </c:pt>
                <c:pt idx="1">
                  <c:v>Chihuahua</c:v>
                </c:pt>
                <c:pt idx="2">
                  <c:v>Hidalgo Del Parral</c:v>
                </c:pt>
                <c:pt idx="3">
                  <c:v>Cuauhtémoc</c:v>
                </c:pt>
                <c:pt idx="4">
                  <c:v>Delicias</c:v>
                </c:pt>
                <c:pt idx="5">
                  <c:v>Bachiniva</c:v>
                </c:pt>
                <c:pt idx="6">
                  <c:v>Nuevo Casas Grandes</c:v>
                </c:pt>
                <c:pt idx="7">
                  <c:v>Ahumada</c:v>
                </c:pt>
                <c:pt idx="8">
                  <c:v>Guachochi</c:v>
                </c:pt>
                <c:pt idx="9">
                  <c:v>Meoqui</c:v>
                </c:pt>
                <c:pt idx="10">
                  <c:v>Jimenez</c:v>
                </c:pt>
                <c:pt idx="11">
                  <c:v>Namiquipa</c:v>
                </c:pt>
                <c:pt idx="12">
                  <c:v>Guadalupe</c:v>
                </c:pt>
                <c:pt idx="13">
                  <c:v>Buenaventura</c:v>
                </c:pt>
                <c:pt idx="14">
                  <c:v>Rosales</c:v>
                </c:pt>
                <c:pt idx="15">
                  <c:v>Ojinaga</c:v>
                </c:pt>
                <c:pt idx="16">
                  <c:v>Julimes</c:v>
                </c:pt>
                <c:pt idx="17">
                  <c:v>Saucillo</c:v>
                </c:pt>
                <c:pt idx="18">
                  <c:v>Camargo</c:v>
                </c:pt>
                <c:pt idx="19">
                  <c:v>Ascension</c:v>
                </c:pt>
                <c:pt idx="20">
                  <c:v>Guerrero</c:v>
                </c:pt>
                <c:pt idx="21">
                  <c:v>Bocoyna</c:v>
                </c:pt>
                <c:pt idx="22">
                  <c:v>Madera</c:v>
                </c:pt>
                <c:pt idx="23">
                  <c:v>Temosachic</c:v>
                </c:pt>
                <c:pt idx="24">
                  <c:v>Aldama</c:v>
                </c:pt>
                <c:pt idx="25">
                  <c:v>Galeana</c:v>
                </c:pt>
                <c:pt idx="26">
                  <c:v>Guadalupe Y Calvo</c:v>
                </c:pt>
                <c:pt idx="27">
                  <c:v>Santa Barbara</c:v>
                </c:pt>
                <c:pt idx="28">
                  <c:v>Ignacio Zaragoza</c:v>
                </c:pt>
              </c:strCache>
            </c:strRef>
          </c:cat>
          <c:val>
            <c:numRef>
              <c:f>Hoja1!$B$2:$B$30</c:f>
              <c:numCache>
                <c:formatCode>General</c:formatCode>
                <c:ptCount val="29"/>
                <c:pt idx="0">
                  <c:v>583</c:v>
                </c:pt>
                <c:pt idx="1">
                  <c:v>281</c:v>
                </c:pt>
                <c:pt idx="2">
                  <c:v>12</c:v>
                </c:pt>
                <c:pt idx="3">
                  <c:v>10</c:v>
                </c:pt>
                <c:pt idx="4">
                  <c:v>10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77-4879-9CB8-A5ECDD2E7B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04175360"/>
        <c:axId val="1404181888"/>
      </c:barChart>
      <c:catAx>
        <c:axId val="140417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404181888"/>
        <c:crosses val="autoZero"/>
        <c:auto val="1"/>
        <c:lblAlgn val="ctr"/>
        <c:lblOffset val="100"/>
        <c:noMultiLvlLbl val="0"/>
      </c:catAx>
      <c:valAx>
        <c:axId val="140418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r>
                  <a:rPr lang="es-MX"/>
                  <a:t>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 MT" panose="020B0802020202020204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40417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71189614462078E-2"/>
          <c:y val="2.7445529243472648E-2"/>
          <c:w val="0.90029965019310554"/>
          <c:h val="0.84488499318977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9A-442B-87E8-6AABED5C895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F5-4261-ADE7-8E8A4DFB85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menor</c:v>
                </c:pt>
                <c:pt idx="1">
                  <c:v>05- 09</c:v>
                </c:pt>
                <c:pt idx="2">
                  <c:v>10 - 14</c:v>
                </c:pt>
                <c:pt idx="3">
                  <c:v>15 - 19</c:v>
                </c:pt>
                <c:pt idx="4">
                  <c:v>20 - 24</c:v>
                </c:pt>
                <c:pt idx="5">
                  <c:v>25 - 44</c:v>
                </c:pt>
                <c:pt idx="6">
                  <c:v>45 - 64</c:v>
                </c:pt>
                <c:pt idx="7">
                  <c:v>65 - 69</c:v>
                </c:pt>
                <c:pt idx="8">
                  <c:v>70 - 74</c:v>
                </c:pt>
                <c:pt idx="9">
                  <c:v>75 -79</c:v>
                </c:pt>
                <c:pt idx="10">
                  <c:v>80 - 84</c:v>
                </c:pt>
                <c:pt idx="11">
                  <c:v>85 - 89</c:v>
                </c:pt>
                <c:pt idx="12">
                  <c:v>90 y más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17</c:v>
                </c:pt>
                <c:pt idx="4">
                  <c:v>22</c:v>
                </c:pt>
                <c:pt idx="5">
                  <c:v>360</c:v>
                </c:pt>
                <c:pt idx="6">
                  <c:v>374</c:v>
                </c:pt>
                <c:pt idx="7">
                  <c:v>43</c:v>
                </c:pt>
                <c:pt idx="8">
                  <c:v>46</c:v>
                </c:pt>
                <c:pt idx="9">
                  <c:v>29</c:v>
                </c:pt>
                <c:pt idx="10">
                  <c:v>22</c:v>
                </c:pt>
                <c:pt idx="11">
                  <c:v>4</c:v>
                </c:pt>
                <c:pt idx="1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9A-442B-87E8-6AABED5C89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39333312"/>
        <c:axId val="1339326784"/>
      </c:barChart>
      <c:catAx>
        <c:axId val="1339333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339326784"/>
        <c:crosses val="autoZero"/>
        <c:auto val="1"/>
        <c:lblAlgn val="ctr"/>
        <c:lblOffset val="100"/>
        <c:noMultiLvlLbl val="0"/>
      </c:catAx>
      <c:valAx>
        <c:axId val="133932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33933331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Arial MT" panose="020B0802020202020204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204097495409324"/>
          <c:w val="0.92278323064018897"/>
          <c:h val="0.7879590250459067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SEXO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48-41A0-9B09-3E003033022B}"/>
              </c:ext>
            </c:extLst>
          </c:dPt>
          <c:dPt>
            <c:idx val="1"/>
            <c:bubble3D val="0"/>
            <c:spPr>
              <a:solidFill>
                <a:srgbClr val="FF9B9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B48-41A0-9B09-3E003033022B}"/>
              </c:ext>
            </c:extLst>
          </c:dPt>
          <c:dLbls>
            <c:dLbl>
              <c:idx val="0"/>
              <c:layout>
                <c:manualLayout>
                  <c:x val="-0.12660625733206271"/>
                  <c:y val="-0.147190565581448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85125275838305"/>
                      <c:h val="0.190443117290735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B48-41A0-9B09-3E003033022B}"/>
                </c:ext>
              </c:extLst>
            </c:dLbl>
            <c:dLbl>
              <c:idx val="1"/>
              <c:layout>
                <c:manualLayout>
                  <c:x val="0.14762330487114339"/>
                  <c:y val="7.50423206545089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9298661917187"/>
                      <c:h val="0.23888113167889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B48-41A0-9B09-3E00303302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534</c:v>
                </c:pt>
                <c:pt idx="1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48-41A0-9B09-3E003033022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effectLst/>
              <a:latin typeface="Arial MT" panose="020B0802020202020204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HOSPITALIZADOS</c:v>
                </c:pt>
              </c:strCache>
            </c:strRef>
          </c:tx>
          <c:spPr>
            <a:solidFill>
              <a:srgbClr val="FFC000"/>
            </a:solidFill>
          </c:spPr>
          <c:explosion val="11"/>
          <c:dPt>
            <c:idx val="0"/>
            <c:bubble3D val="0"/>
            <c:explosion val="0"/>
            <c:spPr>
              <a:solidFill>
                <a:srgbClr val="F9A00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1B4-42A0-8383-06DBFC99EC8C}"/>
              </c:ext>
            </c:extLst>
          </c:dPt>
          <c:dPt>
            <c:idx val="1"/>
            <c:bubble3D val="0"/>
            <c:explosion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1B4-42A0-8383-06DBFC99EC8C}"/>
              </c:ext>
            </c:extLst>
          </c:dPt>
          <c:dPt>
            <c:idx val="2"/>
            <c:bubble3D val="0"/>
            <c:explosion val="1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1B4-42A0-8383-06DBFC99EC8C}"/>
              </c:ext>
            </c:extLst>
          </c:dPt>
          <c:dLbls>
            <c:dLbl>
              <c:idx val="0"/>
              <c:layout>
                <c:manualLayout>
                  <c:x val="-0.27611100205827216"/>
                  <c:y val="-0.33646854462142589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effectLst/>
                        <a:latin typeface="Arial MT" panose="020B0802020202020204"/>
                        <a:ea typeface="+mn-ea"/>
                        <a:cs typeface="+mn-cs"/>
                      </a:defRPr>
                    </a:pPr>
                    <a:fld id="{2A84F353-5F3B-4E81-A3B9-870B944B762C}" type="CELLRANGE">
                      <a:rPr lang="en-US" sz="1600" baseline="0"/>
                      <a:pPr>
                        <a:defRPr sz="1600"/>
                      </a:pPr>
                      <a:t>[CELLRANGE]</a:t>
                    </a:fld>
                    <a:r>
                      <a:rPr lang="en-US" sz="1600" baseline="0"/>
                      <a:t>
</a:t>
                    </a:r>
                    <a:fld id="{BE9406D1-7488-4713-82CA-A46923F89B64}" type="CATEGORYNAME">
                      <a:rPr lang="en-US" sz="1600" baseline="0"/>
                      <a:pPr>
                        <a:defRPr sz="1600"/>
                      </a:pPr>
                      <a:t>[CATEGORY NAME]</a:t>
                    </a:fld>
                    <a:r>
                      <a:rPr lang="en-US" sz="1600" baseline="0"/>
                      <a:t>
</a:t>
                    </a:r>
                    <a:fld id="{E26B8DBF-1754-4A2D-B733-29259CA3AB78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585819819322616"/>
                      <c:h val="0.289763033598414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1B4-42A0-8383-06DBFC99EC8C}"/>
                </c:ext>
              </c:extLst>
            </c:dLbl>
            <c:dLbl>
              <c:idx val="1"/>
              <c:layout>
                <c:manualLayout>
                  <c:x val="0.20983235773818912"/>
                  <c:y val="9.3478015710931062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effectLst/>
                        <a:latin typeface="Arial MT" panose="020B0802020202020204"/>
                        <a:ea typeface="+mn-ea"/>
                        <a:cs typeface="+mn-cs"/>
                      </a:defRPr>
                    </a:pPr>
                    <a:fld id="{ACB26742-FD96-4FF3-9B63-F7E963F392D4}" type="CELLRANGE">
                      <a:rPr lang="en-US" sz="1600" baseline="0"/>
                      <a:pPr>
                        <a:defRPr sz="1600"/>
                      </a:pPr>
                      <a:t>[CELLRANGE]</a:t>
                    </a:fld>
                    <a:r>
                      <a:rPr lang="en-US" sz="1600" baseline="0"/>
                      <a:t>
</a:t>
                    </a:r>
                    <a:fld id="{3746D172-8C4C-4E7E-95AD-A43A41050642}" type="CATEGORYNAME">
                      <a:rPr lang="en-US" sz="1600" baseline="0"/>
                      <a:pPr>
                        <a:defRPr sz="1600"/>
                      </a:pPr>
                      <a:t>[CATEGORY NAME]</a:t>
                    </a:fld>
                    <a:r>
                      <a:rPr lang="en-US" sz="1600" baseline="0"/>
                      <a:t>
</a:t>
                    </a:r>
                    <a:fld id="{A2913BC6-4C15-46C1-A3A3-C2AB4E0C68B2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275319008104103"/>
                      <c:h val="0.289763033598414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1B4-42A0-8383-06DBFC99EC8C}"/>
                </c:ext>
              </c:extLst>
            </c:dLbl>
            <c:dLbl>
              <c:idx val="2"/>
              <c:layout>
                <c:manualLayout>
                  <c:x val="-0.12625664445302573"/>
                  <c:y val="5.9133125470051673E-2"/>
                </c:manualLayout>
              </c:layout>
              <c:tx>
                <c:rich>
                  <a:bodyPr/>
                  <a:lstStyle/>
                  <a:p>
                    <a:fld id="{C47F7122-0394-40F3-B477-50573CAB146E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F0E4D24C-BD17-47D3-A02E-544B4AEB115A}" type="CATEGORYNAME">
                      <a:rPr lang="en-US" baseline="0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4059FCB6-036F-43B8-B432-3E73662E6139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43475178962834"/>
                      <c:h val="0.2224512749901528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1B4-42A0-8383-06DBFC99EC8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effectLst/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Hoja1!$A$2:$A$4</c:f>
              <c:strCache>
                <c:ptCount val="3"/>
                <c:pt idx="0">
                  <c:v>GRAVE</c:v>
                </c:pt>
                <c:pt idx="1">
                  <c:v>ESTABLE</c:v>
                </c:pt>
                <c:pt idx="2">
                  <c:v>GRAVE INTUBADO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150</c:v>
                </c:pt>
                <c:pt idx="1">
                  <c:v>91</c:v>
                </c:pt>
                <c:pt idx="2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Hoja1!$B$2:$B$4</c15:f>
                <c15:dlblRangeCache>
                  <c:ptCount val="3"/>
                  <c:pt idx="0">
                    <c:v>150</c:v>
                  </c:pt>
                  <c:pt idx="1">
                    <c:v>91</c:v>
                  </c:pt>
                  <c:pt idx="2">
                    <c:v>10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1B4-42A0-8383-06DBFC99EC8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chemeClr val="tx1"/>
          </a:solidFill>
          <a:effectLst/>
          <a:latin typeface="Arial MT" panose="020B0802020202020204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effectLst/>
              <a:latin typeface="Arial MT" panose="020B0802020202020204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rgbClr val="FF0000"/>
            </a:solidFill>
          </c:spPr>
          <c:explosion val="11"/>
          <c:dPt>
            <c:idx val="0"/>
            <c:bubble3D val="0"/>
            <c:explosion val="14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6A-4CD8-A44D-FDEA2E8BBABA}"/>
              </c:ext>
            </c:extLst>
          </c:dPt>
          <c:dPt>
            <c:idx val="1"/>
            <c:bubble3D val="0"/>
            <c:explosion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6A-4CD8-A44D-FDEA2E8BBABA}"/>
              </c:ext>
            </c:extLst>
          </c:dPt>
          <c:dPt>
            <c:idx val="2"/>
            <c:bubble3D val="0"/>
            <c:explosion val="1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C6A-4CD8-A44D-FDEA2E8BBABA}"/>
              </c:ext>
            </c:extLst>
          </c:dPt>
          <c:dPt>
            <c:idx val="3"/>
            <c:bubble3D val="0"/>
            <c:explosion val="0"/>
            <c:spPr>
              <a:solidFill>
                <a:schemeClr val="bg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C6A-4CD8-A44D-FDEA2E8BBABA}"/>
              </c:ext>
            </c:extLst>
          </c:dPt>
          <c:dLbls>
            <c:dLbl>
              <c:idx val="0"/>
              <c:layout>
                <c:manualLayout>
                  <c:x val="-3.9117761629972464E-2"/>
                  <c:y val="-0.15181166412213734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effectLst/>
                        <a:latin typeface="Arial MT" panose="020B0802020202020204"/>
                        <a:ea typeface="+mn-ea"/>
                        <a:cs typeface="+mn-cs"/>
                      </a:defRPr>
                    </a:pPr>
                    <a:fld id="{CED571D7-1EAB-46E0-8484-04EE5F8C321E}" type="CELLRANGE">
                      <a:rPr lang="en-US" sz="1600" baseline="0"/>
                      <a:pPr>
                        <a:defRPr sz="1600"/>
                      </a:pPr>
                      <a:t>[CELLRANGE]</a:t>
                    </a:fld>
                    <a:r>
                      <a:rPr lang="en-US" sz="1600" baseline="0"/>
                      <a:t>
</a:t>
                    </a:r>
                    <a:fld id="{DB64DB50-072F-4E42-85E1-7F72E9A0F259}" type="CATEGORYNAME">
                      <a:rPr lang="en-US" sz="1600" baseline="0"/>
                      <a:pPr>
                        <a:defRPr sz="1600"/>
                      </a:pPr>
                      <a:t>[CATEGORY NAME]</a:t>
                    </a:fld>
                    <a:r>
                      <a:rPr lang="en-US" sz="1600" baseline="0"/>
                      <a:t>
</a:t>
                    </a:r>
                    <a:fld id="{B0E81423-0F59-45DA-8D1B-2E58361DC7C4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585819819322616"/>
                      <c:h val="0.289763033598414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C6A-4CD8-A44D-FDEA2E8BBABA}"/>
                </c:ext>
              </c:extLst>
            </c:dLbl>
            <c:dLbl>
              <c:idx val="1"/>
              <c:layout>
                <c:manualLayout>
                  <c:x val="0.11424868082407164"/>
                  <c:y val="-0.28445752671755725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effectLst/>
                        <a:latin typeface="Arial MT" panose="020B0802020202020204"/>
                        <a:ea typeface="+mn-ea"/>
                        <a:cs typeface="+mn-cs"/>
                      </a:defRPr>
                    </a:pPr>
                    <a:fld id="{2FB9785A-0D8C-489F-A464-90336220B8CA}" type="CELLRANGE">
                      <a:rPr lang="en-US" sz="1600" baseline="0"/>
                      <a:pPr>
                        <a:defRPr sz="1600"/>
                      </a:pPr>
                      <a:t>[CELLRANGE]</a:t>
                    </a:fld>
                    <a:r>
                      <a:rPr lang="en-US" sz="1600" baseline="0"/>
                      <a:t>
</a:t>
                    </a:r>
                    <a:fld id="{525A8BD0-B9A8-4CA6-8B3C-F4A892DCB204}" type="CATEGORYNAME">
                      <a:rPr lang="en-US" sz="1600" baseline="0"/>
                      <a:pPr>
                        <a:defRPr sz="1600"/>
                      </a:pPr>
                      <a:t>[CATEGORY NAME]</a:t>
                    </a:fld>
                    <a:r>
                      <a:rPr lang="en-US" sz="1600" baseline="0"/>
                      <a:t>
</a:t>
                    </a:r>
                    <a:fld id="{F151B1D2-16D4-4F87-B751-78541CF8E089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effectLst/>
                      <a:latin typeface="Arial MT" panose="020B0802020202020204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275319008104103"/>
                      <c:h val="0.289763033598414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C6A-4CD8-A44D-FDEA2E8BBABA}"/>
                </c:ext>
              </c:extLst>
            </c:dLbl>
            <c:dLbl>
              <c:idx val="2"/>
              <c:layout>
                <c:manualLayout>
                  <c:x val="0.15540234387414983"/>
                  <c:y val="6.0122870229007634E-2"/>
                </c:manualLayout>
              </c:layout>
              <c:tx>
                <c:rich>
                  <a:bodyPr/>
                  <a:lstStyle/>
                  <a:p>
                    <a:fld id="{6B7BA353-4226-4C84-B8E2-E87271CB972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719DCC14-B48B-478B-8F34-AA3A8D455039}" type="CATEGORYNAME">
                      <a:rPr lang="en-US" baseline="0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0EB5F172-72CF-45EE-B69A-2D3FF4A5F3CD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99739351370291"/>
                      <c:h val="0.2596787786259541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C6A-4CD8-A44D-FDEA2E8BBABA}"/>
                </c:ext>
              </c:extLst>
            </c:dLbl>
            <c:dLbl>
              <c:idx val="3"/>
              <c:layout>
                <c:manualLayout>
                  <c:x val="-0.17396775964901587"/>
                  <c:y val="0.10466925592451039"/>
                </c:manualLayout>
              </c:layout>
              <c:tx>
                <c:rich>
                  <a:bodyPr/>
                  <a:lstStyle/>
                  <a:p>
                    <a:fld id="{70C69859-1E73-4B39-8817-BCFC3408F216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14BA1366-A2D6-424C-A4DD-A8ECBEC3176A}" type="CATEGORYNAME">
                      <a:rPr lang="en-US" baseline="0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56B291AF-309F-4F3F-8148-C75359533EF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11568487597834"/>
                      <c:h val="0.1880135382311647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C6A-4CD8-A44D-FDEA2E8BBAB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effectLst/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Hoja1!$A$2:$A$5</c:f>
              <c:strCache>
                <c:ptCount val="4"/>
                <c:pt idx="0">
                  <c:v>HOSPITALIZADOS</c:v>
                </c:pt>
                <c:pt idx="1">
                  <c:v>AMBULATORIOS</c:v>
                </c:pt>
                <c:pt idx="2">
                  <c:v>ALTA SANITARIA</c:v>
                </c:pt>
                <c:pt idx="3">
                  <c:v>DEFUNCION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251</c:v>
                </c:pt>
                <c:pt idx="1">
                  <c:v>328</c:v>
                </c:pt>
                <c:pt idx="2">
                  <c:v>195</c:v>
                </c:pt>
                <c:pt idx="3">
                  <c:v>169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Hoja1!$B$2:$B$5</c15:f>
                <c15:dlblRangeCache>
                  <c:ptCount val="4"/>
                  <c:pt idx="0">
                    <c:v>251</c:v>
                  </c:pt>
                  <c:pt idx="1">
                    <c:v>328</c:v>
                  </c:pt>
                  <c:pt idx="2">
                    <c:v>195</c:v>
                  </c:pt>
                  <c:pt idx="3">
                    <c:v>169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FC6A-4CD8-A44D-FDEA2E8BBAB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chemeClr val="tx1"/>
          </a:solidFill>
          <a:effectLst/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9818460192474"/>
          <c:y val="0.11626641264206326"/>
          <c:w val="0.88793514873140855"/>
          <c:h val="0.748292032399462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IMSS</c:v>
                </c:pt>
              </c:strCache>
            </c:strRef>
          </c:tx>
          <c:spPr>
            <a:solidFill>
              <a:srgbClr val="EB0000"/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74-4157-B6F5-F51249794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Juárez</c:v>
                </c:pt>
                <c:pt idx="1">
                  <c:v>Chihuahua</c:v>
                </c:pt>
                <c:pt idx="2">
                  <c:v>Cuauhtémoc</c:v>
                </c:pt>
                <c:pt idx="3">
                  <c:v>Guadalupe</c:v>
                </c:pt>
                <c:pt idx="4">
                  <c:v>Ascension</c:v>
                </c:pt>
                <c:pt idx="5">
                  <c:v>Camargo</c:v>
                </c:pt>
                <c:pt idx="6">
                  <c:v>Rosales</c:v>
                </c:pt>
                <c:pt idx="7">
                  <c:v>Bachiniva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74</c:v>
                </c:pt>
                <c:pt idx="1">
                  <c:v>20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0A-4858-9B0C-A6425693499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2.599144925924363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47-4395-ADF0-885DC44B6E2E}"/>
                </c:ext>
              </c:extLst>
            </c:dLbl>
            <c:dLbl>
              <c:idx val="3"/>
              <c:layout>
                <c:manualLayout>
                  <c:x val="1.6666666666666666E-2"/>
                  <c:y val="2.995994556287463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D5-4C5A-8F2E-FAE5B7815E9D}"/>
                </c:ext>
              </c:extLst>
            </c:dLbl>
            <c:dLbl>
              <c:idx val="7"/>
              <c:layout>
                <c:manualLayout>
                  <c:x val="-1.3888888888888889E-3"/>
                  <c:y val="-2.59991775370364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74-4157-B6F5-F51249794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Juárez</c:v>
                </c:pt>
                <c:pt idx="1">
                  <c:v>Chihuahua</c:v>
                </c:pt>
                <c:pt idx="2">
                  <c:v>Cuauhtémoc</c:v>
                </c:pt>
                <c:pt idx="3">
                  <c:v>Guadalupe</c:v>
                </c:pt>
                <c:pt idx="4">
                  <c:v>Ascension</c:v>
                </c:pt>
                <c:pt idx="5">
                  <c:v>Camargo</c:v>
                </c:pt>
                <c:pt idx="6">
                  <c:v>Rosales</c:v>
                </c:pt>
                <c:pt idx="7">
                  <c:v>Bachiniva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>
                  <c:v>42</c:v>
                </c:pt>
                <c:pt idx="1">
                  <c:v>4</c:v>
                </c:pt>
                <c:pt idx="3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0A-4858-9B0C-A6425693499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ISSSTE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6666666666666718E-2"/>
                  <c:y val="-4.797228599744890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47-4395-ADF0-885DC44B6E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Juárez</c:v>
                </c:pt>
                <c:pt idx="1">
                  <c:v>Chihuahua</c:v>
                </c:pt>
                <c:pt idx="2">
                  <c:v>Cuauhtémoc</c:v>
                </c:pt>
                <c:pt idx="3">
                  <c:v>Guadalupe</c:v>
                </c:pt>
                <c:pt idx="4">
                  <c:v>Ascension</c:v>
                </c:pt>
                <c:pt idx="5">
                  <c:v>Camargo</c:v>
                </c:pt>
                <c:pt idx="6">
                  <c:v>Rosales</c:v>
                </c:pt>
                <c:pt idx="7">
                  <c:v>Bachiniva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0">
                  <c:v>12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0A-4858-9B0C-A6425693499B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PARTICULAR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11457904181933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00-4DA9-AEE5-2F740D381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Juárez</c:v>
                </c:pt>
                <c:pt idx="1">
                  <c:v>Chihuahua</c:v>
                </c:pt>
                <c:pt idx="2">
                  <c:v>Cuauhtémoc</c:v>
                </c:pt>
                <c:pt idx="3">
                  <c:v>Guadalupe</c:v>
                </c:pt>
                <c:pt idx="4">
                  <c:v>Ascension</c:v>
                </c:pt>
                <c:pt idx="5">
                  <c:v>Camargo</c:v>
                </c:pt>
                <c:pt idx="6">
                  <c:v>Rosales</c:v>
                </c:pt>
                <c:pt idx="7">
                  <c:v>Bachiniva</c:v>
                </c:pt>
              </c:strCache>
            </c:strRef>
          </c:cat>
          <c:val>
            <c:numRef>
              <c:f>Hoja1!$E$2:$E$9</c:f>
              <c:numCache>
                <c:formatCode>General</c:formatCode>
                <c:ptCount val="8"/>
                <c:pt idx="0">
                  <c:v>4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0A-4858-9B0C-A6425693499B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PCE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Juárez</c:v>
                </c:pt>
                <c:pt idx="1">
                  <c:v>Chihuahua</c:v>
                </c:pt>
                <c:pt idx="2">
                  <c:v>Cuauhtémoc</c:v>
                </c:pt>
                <c:pt idx="3">
                  <c:v>Guadalupe</c:v>
                </c:pt>
                <c:pt idx="4">
                  <c:v>Ascension</c:v>
                </c:pt>
                <c:pt idx="5">
                  <c:v>Camargo</c:v>
                </c:pt>
                <c:pt idx="6">
                  <c:v>Rosales</c:v>
                </c:pt>
                <c:pt idx="7">
                  <c:v>Bachiniva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00-4DA9-AEE5-2F740D381CE6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39321888"/>
        <c:axId val="1339327872"/>
      </c:barChart>
      <c:catAx>
        <c:axId val="13393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339327872"/>
        <c:crosses val="autoZero"/>
        <c:auto val="1"/>
        <c:lblAlgn val="ctr"/>
        <c:lblOffset val="100"/>
        <c:noMultiLvlLbl val="0"/>
      </c:catAx>
      <c:valAx>
        <c:axId val="133932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r>
                  <a:rPr lang="es-ES"/>
                  <a:t>DEFUNCIONES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 MT" panose="020B0802020202020204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33932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4516622922135"/>
          <c:y val="0.95342539810833093"/>
          <c:w val="0.42945822397200351"/>
          <c:h val="4.65745096036309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 MT" panose="020B08020202020202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 MT" panose="020B0802020202020204"/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74256917728681E-2"/>
          <c:y val="2.9728170951365714E-2"/>
          <c:w val="0.81462613337453227"/>
          <c:h val="0.84488499318977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9A-442B-87E8-6AABED5C89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25 - 44</c:v>
                </c:pt>
                <c:pt idx="1">
                  <c:v>45 - 64</c:v>
                </c:pt>
                <c:pt idx="2">
                  <c:v>65 - 69</c:v>
                </c:pt>
                <c:pt idx="3">
                  <c:v>70 - 74</c:v>
                </c:pt>
                <c:pt idx="4">
                  <c:v>75 -79</c:v>
                </c:pt>
                <c:pt idx="5">
                  <c:v>80 - 84</c:v>
                </c:pt>
                <c:pt idx="6">
                  <c:v>90 y más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34</c:v>
                </c:pt>
                <c:pt idx="1">
                  <c:v>88</c:v>
                </c:pt>
                <c:pt idx="2">
                  <c:v>15</c:v>
                </c:pt>
                <c:pt idx="3">
                  <c:v>17</c:v>
                </c:pt>
                <c:pt idx="4">
                  <c:v>7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9A-442B-87E8-6AABED5C89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04185696"/>
        <c:axId val="1404176448"/>
      </c:barChart>
      <c:catAx>
        <c:axId val="140418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404176448"/>
        <c:crosses val="autoZero"/>
        <c:auto val="1"/>
        <c:lblAlgn val="ctr"/>
        <c:lblOffset val="100"/>
        <c:noMultiLvlLbl val="0"/>
      </c:catAx>
      <c:valAx>
        <c:axId val="140417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 MT" panose="020B0802020202020204"/>
                <a:ea typeface="+mn-ea"/>
                <a:cs typeface="+mn-cs"/>
              </a:defRPr>
            </a:pPr>
            <a:endParaRPr lang="en-US"/>
          </a:p>
        </c:txPr>
        <c:crossAx val="140418569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43154482852335452"/>
          <c:y val="5.94274804763989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Arial MT" panose="020B0802020202020204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SEXO</c:v>
                </c:pt>
              </c:strCache>
            </c:strRef>
          </c:tx>
          <c:spPr>
            <a:solidFill>
              <a:srgbClr val="33CCFF"/>
            </a:solidFill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0D2-4005-B011-4C8CF803DF0F}"/>
              </c:ext>
            </c:extLst>
          </c:dPt>
          <c:dPt>
            <c:idx val="1"/>
            <c:bubble3D val="0"/>
            <c:spPr>
              <a:solidFill>
                <a:srgbClr val="33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0D2-4005-B011-4C8CF803DF0F}"/>
              </c:ext>
            </c:extLst>
          </c:dPt>
          <c:dLbls>
            <c:dLbl>
              <c:idx val="0"/>
              <c:layout>
                <c:manualLayout>
                  <c:x val="-0.16264895649185596"/>
                  <c:y val="-0.247791027997529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85125275838305"/>
                      <c:h val="0.190443117290735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D2-4005-B011-4C8CF803DF0F}"/>
                </c:ext>
              </c:extLst>
            </c:dLbl>
            <c:dLbl>
              <c:idx val="1"/>
              <c:layout>
                <c:manualLayout>
                  <c:x val="0.17178545853821547"/>
                  <c:y val="7.57189448456665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9298661917187"/>
                      <c:h val="0.23888113167889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0D2-4005-B011-4C8CF803D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MT" panose="020B0802020202020204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109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D2-4005-B011-4C8CF803DF0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Arial MT" panose="020B080202020202020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F9904-5761-48CF-BD5F-2D237270E4DA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s-MX"/>
        </a:p>
      </dgm:t>
    </dgm:pt>
    <dgm:pt modelId="{1ADF78DE-F132-4121-903B-D660E60D6651}">
      <dgm:prSet phldrT="[Texto]" custT="1"/>
      <dgm:spPr>
        <a:solidFill>
          <a:srgbClr val="FF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</a:pP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CONFIRMADOS</a:t>
          </a:r>
        </a:p>
        <a:p>
          <a:pPr>
            <a:lnSpc>
              <a:spcPct val="150000"/>
            </a:lnSpc>
          </a:pPr>
          <a:r>
            <a:rPr lang="es-MX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943</a:t>
          </a:r>
        </a:p>
      </dgm:t>
    </dgm:pt>
    <dgm:pt modelId="{D593836F-D6EA-40B7-B1E4-A2E7C5102413}" type="parTrans" cxnId="{D911EAC4-3953-4D9F-8DBA-62C0F605FCAF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CF5B6E1F-0BA9-46F0-8A14-6F9C4E74396E}" type="sibTrans" cxnId="{D911EAC4-3953-4D9F-8DBA-62C0F605FCAF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F55B2DF0-93C3-469B-B2C2-E22C7A187FD9}">
      <dgm:prSet phldrT="[Texto]" custT="1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</a:pP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DESCARTADOS</a:t>
          </a:r>
        </a:p>
        <a:p>
          <a:pPr>
            <a:lnSpc>
              <a:spcPct val="150000"/>
            </a:lnSpc>
          </a:pPr>
          <a:r>
            <a:rPr lang="es-MX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1,516</a:t>
          </a:r>
        </a:p>
      </dgm:t>
    </dgm:pt>
    <dgm:pt modelId="{108B82D7-4916-4B94-9815-4AB12380AF3B}" type="parTrans" cxnId="{C6259BF0-24AB-4E8D-879A-316211023AA2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7CA93E6D-987C-4708-BB4A-4B85E63F7875}" type="sibTrans" cxnId="{C6259BF0-24AB-4E8D-879A-316211023AA2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EE6F67A3-76E2-459C-95F3-C3C1CF3C17A7}">
      <dgm:prSet phldrT="[Texto]" custT="1"/>
      <dgm:spPr>
        <a:solidFill>
          <a:srgbClr val="0099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</a:pP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RECUPERADOS</a:t>
          </a:r>
          <a:b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</a:b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195</a:t>
          </a:r>
          <a:endParaRPr lang="es-MX" sz="3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3FCDCC3E-9391-4CAE-81E7-F5B54F61B3FA}" type="parTrans" cxnId="{C99C7393-E5FA-4BE4-A25E-40120B4C256E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6595B367-8AFC-4A05-881F-0CA0184C9897}" type="sibTrans" cxnId="{C99C7393-E5FA-4BE4-A25E-40120B4C256E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ED566003-62A3-4A1B-BE81-4BB087B3F45D}">
      <dgm:prSet phldrT="[Texto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</a:pP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SOSPECHOSOS</a:t>
          </a:r>
        </a:p>
        <a:p>
          <a:pPr>
            <a:lnSpc>
              <a:spcPct val="150000"/>
            </a:lnSpc>
          </a:pP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568</a:t>
          </a:r>
        </a:p>
      </dgm:t>
    </dgm:pt>
    <dgm:pt modelId="{BE9DE5C0-DCE9-44F5-B060-2651FC8CE497}" type="parTrans" cxnId="{614F1503-D40C-4466-878A-B8A89832E81C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4DD07BAA-9D35-4B4E-96AD-F2A8878EB7E8}" type="sibTrans" cxnId="{614F1503-D40C-4466-878A-B8A89832E81C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162CD1A4-97C4-4088-AA0C-FF969EE4F2B9}">
      <dgm:prSet phldrT="[Texto]" custT="1"/>
      <dgm:spPr>
        <a:solidFill>
          <a:schemeClr val="bg1">
            <a:lumMod val="6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</a:pP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DEFUNCIONES</a:t>
          </a:r>
          <a:b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</a:br>
          <a:r>
            <a:rPr lang="es-E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169</a:t>
          </a:r>
          <a:endParaRPr lang="es-MX" sz="3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49DCF1C5-F786-4AD8-A7A5-8E062C4A4CDF}" type="parTrans" cxnId="{A4BE7E10-A1B5-49C0-A9BA-1A31B3D07898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CBD1DF5E-BC7A-4254-8BB5-B79AC9F71696}" type="sibTrans" cxnId="{A4BE7E10-A1B5-49C0-A9BA-1A31B3D07898}">
      <dgm:prSet/>
      <dgm:spPr/>
      <dgm:t>
        <a:bodyPr/>
        <a:lstStyle/>
        <a:p>
          <a:pPr>
            <a:lnSpc>
              <a:spcPct val="150000"/>
            </a:lnSpc>
          </a:pPr>
          <a:endParaRPr lang="es-MX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gm:t>
    </dgm:pt>
    <dgm:pt modelId="{B00835BA-D0F4-4343-B970-7234A9B31272}" type="pres">
      <dgm:prSet presAssocID="{146F9904-5761-48CF-BD5F-2D237270E4DA}" presName="diagram" presStyleCnt="0">
        <dgm:presLayoutVars>
          <dgm:dir/>
          <dgm:resizeHandles val="exact"/>
        </dgm:presLayoutVars>
      </dgm:prSet>
      <dgm:spPr/>
    </dgm:pt>
    <dgm:pt modelId="{248DBB79-AA23-48DE-AD11-8F4F90FCF681}" type="pres">
      <dgm:prSet presAssocID="{1ADF78DE-F132-4121-903B-D660E60D6651}" presName="node" presStyleLbl="node1" presStyleIdx="0" presStyleCnt="5">
        <dgm:presLayoutVars>
          <dgm:bulletEnabled val="1"/>
        </dgm:presLayoutVars>
      </dgm:prSet>
      <dgm:spPr/>
    </dgm:pt>
    <dgm:pt modelId="{2A40E1B5-388C-4D9B-B749-6A26B29D42FB}" type="pres">
      <dgm:prSet presAssocID="{CF5B6E1F-0BA9-46F0-8A14-6F9C4E74396E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BDE6317-39FB-4CD6-AB25-10DB9EEA0E7D}" type="pres">
      <dgm:prSet presAssocID="{F55B2DF0-93C3-469B-B2C2-E22C7A187FD9}" presName="node" presStyleLbl="node1" presStyleIdx="1" presStyleCnt="5">
        <dgm:presLayoutVars>
          <dgm:bulletEnabled val="1"/>
        </dgm:presLayoutVars>
      </dgm:prSet>
      <dgm:spPr/>
    </dgm:pt>
    <dgm:pt modelId="{38CA601B-1027-49A3-9FAC-655089803780}" type="pres">
      <dgm:prSet presAssocID="{7CA93E6D-987C-4708-BB4A-4B85E63F7875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E66B15C-E2B8-4BDF-8AA8-D69AC4916B7F}" type="pres">
      <dgm:prSet presAssocID="{EE6F67A3-76E2-459C-95F3-C3C1CF3C17A7}" presName="node" presStyleLbl="node1" presStyleIdx="2" presStyleCnt="5">
        <dgm:presLayoutVars>
          <dgm:bulletEnabled val="1"/>
        </dgm:presLayoutVars>
      </dgm:prSet>
      <dgm:spPr/>
    </dgm:pt>
    <dgm:pt modelId="{548555F9-D7D6-437F-AA94-1FED62D53572}" type="pres">
      <dgm:prSet presAssocID="{6595B367-8AFC-4A05-881F-0CA0184C9897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D9DF69B-AD6B-4FD3-B9A1-1AA81B49A4B6}" type="pres">
      <dgm:prSet presAssocID="{ED566003-62A3-4A1B-BE81-4BB087B3F45D}" presName="node" presStyleLbl="node1" presStyleIdx="3" presStyleCnt="5">
        <dgm:presLayoutVars>
          <dgm:bulletEnabled val="1"/>
        </dgm:presLayoutVars>
      </dgm:prSet>
      <dgm:spPr/>
    </dgm:pt>
    <dgm:pt modelId="{350FB2F8-52AC-42A2-9B22-A837E951AEAA}" type="pres">
      <dgm:prSet presAssocID="{4DD07BAA-9D35-4B4E-96AD-F2A8878EB7E8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7CDC65D-AE2B-4199-B944-34F762626D07}" type="pres">
      <dgm:prSet presAssocID="{162CD1A4-97C4-4088-AA0C-FF969EE4F2B9}" presName="node" presStyleLbl="node1" presStyleIdx="4" presStyleCnt="5">
        <dgm:presLayoutVars>
          <dgm:bulletEnabled val="1"/>
        </dgm:presLayoutVars>
      </dgm:prSet>
      <dgm:spPr/>
    </dgm:pt>
  </dgm:ptLst>
  <dgm:cxnLst>
    <dgm:cxn modelId="{614F1503-D40C-4466-878A-B8A89832E81C}" srcId="{146F9904-5761-48CF-BD5F-2D237270E4DA}" destId="{ED566003-62A3-4A1B-BE81-4BB087B3F45D}" srcOrd="3" destOrd="0" parTransId="{BE9DE5C0-DCE9-44F5-B060-2651FC8CE497}" sibTransId="{4DD07BAA-9D35-4B4E-96AD-F2A8878EB7E8}"/>
    <dgm:cxn modelId="{A4BE7E10-A1B5-49C0-A9BA-1A31B3D07898}" srcId="{146F9904-5761-48CF-BD5F-2D237270E4DA}" destId="{162CD1A4-97C4-4088-AA0C-FF969EE4F2B9}" srcOrd="4" destOrd="0" parTransId="{49DCF1C5-F786-4AD8-A7A5-8E062C4A4CDF}" sibTransId="{CBD1DF5E-BC7A-4254-8BB5-B79AC9F71696}"/>
    <dgm:cxn modelId="{E2FA1512-8DB3-4D88-98D5-91544159C479}" type="presOf" srcId="{162CD1A4-97C4-4088-AA0C-FF969EE4F2B9}" destId="{17CDC65D-AE2B-4199-B944-34F762626D07}" srcOrd="0" destOrd="0" presId="urn:microsoft.com/office/officeart/2005/8/layout/default"/>
    <dgm:cxn modelId="{7FFB8E13-7B74-4EB2-B3FB-DB0D3EF94952}" type="presOf" srcId="{EE6F67A3-76E2-459C-95F3-C3C1CF3C17A7}" destId="{5E66B15C-E2B8-4BDF-8AA8-D69AC4916B7F}" srcOrd="0" destOrd="0" presId="urn:microsoft.com/office/officeart/2005/8/layout/default"/>
    <dgm:cxn modelId="{1F5A654E-7FA9-4D23-846B-1CC17F63572B}" type="presOf" srcId="{F55B2DF0-93C3-469B-B2C2-E22C7A187FD9}" destId="{2BDE6317-39FB-4CD6-AB25-10DB9EEA0E7D}" srcOrd="0" destOrd="0" presId="urn:microsoft.com/office/officeart/2005/8/layout/default"/>
    <dgm:cxn modelId="{C99C7393-E5FA-4BE4-A25E-40120B4C256E}" srcId="{146F9904-5761-48CF-BD5F-2D237270E4DA}" destId="{EE6F67A3-76E2-459C-95F3-C3C1CF3C17A7}" srcOrd="2" destOrd="0" parTransId="{3FCDCC3E-9391-4CAE-81E7-F5B54F61B3FA}" sibTransId="{6595B367-8AFC-4A05-881F-0CA0184C9897}"/>
    <dgm:cxn modelId="{504393A7-6948-48BB-A756-6C63A4CE6140}" type="presOf" srcId="{ED566003-62A3-4A1B-BE81-4BB087B3F45D}" destId="{6D9DF69B-AD6B-4FD3-B9A1-1AA81B49A4B6}" srcOrd="0" destOrd="0" presId="urn:microsoft.com/office/officeart/2005/8/layout/default"/>
    <dgm:cxn modelId="{C65AD4AD-173F-4801-A510-2B8F5FE07559}" type="presOf" srcId="{146F9904-5761-48CF-BD5F-2D237270E4DA}" destId="{B00835BA-D0F4-4343-B970-7234A9B31272}" srcOrd="0" destOrd="0" presId="urn:microsoft.com/office/officeart/2005/8/layout/default"/>
    <dgm:cxn modelId="{D911EAC4-3953-4D9F-8DBA-62C0F605FCAF}" srcId="{146F9904-5761-48CF-BD5F-2D237270E4DA}" destId="{1ADF78DE-F132-4121-903B-D660E60D6651}" srcOrd="0" destOrd="0" parTransId="{D593836F-D6EA-40B7-B1E4-A2E7C5102413}" sibTransId="{CF5B6E1F-0BA9-46F0-8A14-6F9C4E74396E}"/>
    <dgm:cxn modelId="{2A7F3DE1-2953-45D1-B11D-1D1BA48A4332}" type="presOf" srcId="{1ADF78DE-F132-4121-903B-D660E60D6651}" destId="{248DBB79-AA23-48DE-AD11-8F4F90FCF681}" srcOrd="0" destOrd="0" presId="urn:microsoft.com/office/officeart/2005/8/layout/default"/>
    <dgm:cxn modelId="{C6259BF0-24AB-4E8D-879A-316211023AA2}" srcId="{146F9904-5761-48CF-BD5F-2D237270E4DA}" destId="{F55B2DF0-93C3-469B-B2C2-E22C7A187FD9}" srcOrd="1" destOrd="0" parTransId="{108B82D7-4916-4B94-9815-4AB12380AF3B}" sibTransId="{7CA93E6D-987C-4708-BB4A-4B85E63F7875}"/>
    <dgm:cxn modelId="{F3817935-85D5-4BCB-AB8F-60A3DB5AC912}" type="presParOf" srcId="{B00835BA-D0F4-4343-B970-7234A9B31272}" destId="{248DBB79-AA23-48DE-AD11-8F4F90FCF681}" srcOrd="0" destOrd="0" presId="urn:microsoft.com/office/officeart/2005/8/layout/default"/>
    <dgm:cxn modelId="{51B11882-B2EC-4F76-8B6B-21564CDC0A1A}" type="presParOf" srcId="{B00835BA-D0F4-4343-B970-7234A9B31272}" destId="{2A40E1B5-388C-4D9B-B749-6A26B29D42FB}" srcOrd="1" destOrd="0" presId="urn:microsoft.com/office/officeart/2005/8/layout/default"/>
    <dgm:cxn modelId="{F0B86089-1A33-45BA-8A48-8AE6C323E0C7}" type="presParOf" srcId="{B00835BA-D0F4-4343-B970-7234A9B31272}" destId="{2BDE6317-39FB-4CD6-AB25-10DB9EEA0E7D}" srcOrd="2" destOrd="0" presId="urn:microsoft.com/office/officeart/2005/8/layout/default"/>
    <dgm:cxn modelId="{6FC84FE8-D5C5-48DB-93BE-8AF1F9533F3E}" type="presParOf" srcId="{B00835BA-D0F4-4343-B970-7234A9B31272}" destId="{38CA601B-1027-49A3-9FAC-655089803780}" srcOrd="3" destOrd="0" presId="urn:microsoft.com/office/officeart/2005/8/layout/default"/>
    <dgm:cxn modelId="{B030DA97-C698-48D0-BF1F-103AF98CB4BB}" type="presParOf" srcId="{B00835BA-D0F4-4343-B970-7234A9B31272}" destId="{5E66B15C-E2B8-4BDF-8AA8-D69AC4916B7F}" srcOrd="4" destOrd="0" presId="urn:microsoft.com/office/officeart/2005/8/layout/default"/>
    <dgm:cxn modelId="{412DF1EF-4724-4453-8F00-A156F2DD7403}" type="presParOf" srcId="{B00835BA-D0F4-4343-B970-7234A9B31272}" destId="{548555F9-D7D6-437F-AA94-1FED62D53572}" srcOrd="5" destOrd="0" presId="urn:microsoft.com/office/officeart/2005/8/layout/default"/>
    <dgm:cxn modelId="{0CE0AFCE-07F5-4245-9887-3EF213BDB722}" type="presParOf" srcId="{B00835BA-D0F4-4343-B970-7234A9B31272}" destId="{6D9DF69B-AD6B-4FD3-B9A1-1AA81B49A4B6}" srcOrd="6" destOrd="0" presId="urn:microsoft.com/office/officeart/2005/8/layout/default"/>
    <dgm:cxn modelId="{7FA5D751-17F2-4DC1-9A41-D04F4BE6E073}" type="presParOf" srcId="{B00835BA-D0F4-4343-B970-7234A9B31272}" destId="{350FB2F8-52AC-42A2-9B22-A837E951AEAA}" srcOrd="7" destOrd="0" presId="urn:microsoft.com/office/officeart/2005/8/layout/default"/>
    <dgm:cxn modelId="{C1A129F6-4E24-4B39-A6AF-417C3766F382}" type="presParOf" srcId="{B00835BA-D0F4-4343-B970-7234A9B31272}" destId="{17CDC65D-AE2B-4199-B944-34F762626D07}" srcOrd="8" destOrd="0" presId="urn:microsoft.com/office/officeart/2005/8/layout/default"/>
  </dgm:cxnLst>
  <dgm:bg/>
  <dgm:whole>
    <a:ln cap="rnd"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DBB79-AA23-48DE-AD11-8F4F90FCF681}">
      <dsp:nvSpPr>
        <dsp:cNvPr id="0" name=""/>
        <dsp:cNvSpPr/>
      </dsp:nvSpPr>
      <dsp:spPr>
        <a:xfrm>
          <a:off x="0" y="456422"/>
          <a:ext cx="2797791" cy="167867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CONFIRMADOS</a:t>
          </a:r>
        </a:p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943</a:t>
          </a:r>
        </a:p>
      </dsp:txBody>
      <dsp:txXfrm>
        <a:off x="0" y="456422"/>
        <a:ext cx="2797791" cy="1678674"/>
      </dsp:txXfrm>
    </dsp:sp>
    <dsp:sp modelId="{2BDE6317-39FB-4CD6-AB25-10DB9EEA0E7D}">
      <dsp:nvSpPr>
        <dsp:cNvPr id="0" name=""/>
        <dsp:cNvSpPr/>
      </dsp:nvSpPr>
      <dsp:spPr>
        <a:xfrm>
          <a:off x="3077570" y="456422"/>
          <a:ext cx="2797791" cy="1678674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DESCARTADOS</a:t>
          </a:r>
        </a:p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1,516</a:t>
          </a:r>
        </a:p>
      </dsp:txBody>
      <dsp:txXfrm>
        <a:off x="3077570" y="456422"/>
        <a:ext cx="2797791" cy="1678674"/>
      </dsp:txXfrm>
    </dsp:sp>
    <dsp:sp modelId="{5E66B15C-E2B8-4BDF-8AA8-D69AC4916B7F}">
      <dsp:nvSpPr>
        <dsp:cNvPr id="0" name=""/>
        <dsp:cNvSpPr/>
      </dsp:nvSpPr>
      <dsp:spPr>
        <a:xfrm>
          <a:off x="6155140" y="456422"/>
          <a:ext cx="2797791" cy="1678674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RECUPERADOS</a:t>
          </a:r>
          <a:b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</a:b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195</a:t>
          </a:r>
          <a:endParaRPr lang="es-MX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sp:txBody>
      <dsp:txXfrm>
        <a:off x="6155140" y="456422"/>
        <a:ext cx="2797791" cy="1678674"/>
      </dsp:txXfrm>
    </dsp:sp>
    <dsp:sp modelId="{6D9DF69B-AD6B-4FD3-B9A1-1AA81B49A4B6}">
      <dsp:nvSpPr>
        <dsp:cNvPr id="0" name=""/>
        <dsp:cNvSpPr/>
      </dsp:nvSpPr>
      <dsp:spPr>
        <a:xfrm>
          <a:off x="1538785" y="2414876"/>
          <a:ext cx="2797791" cy="167867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SOSPECHOSOS</a:t>
          </a:r>
        </a:p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568</a:t>
          </a:r>
        </a:p>
      </dsp:txBody>
      <dsp:txXfrm>
        <a:off x="1538785" y="2414876"/>
        <a:ext cx="2797791" cy="1678674"/>
      </dsp:txXfrm>
    </dsp:sp>
    <dsp:sp modelId="{17CDC65D-AE2B-4199-B944-34F762626D07}">
      <dsp:nvSpPr>
        <dsp:cNvPr id="0" name=""/>
        <dsp:cNvSpPr/>
      </dsp:nvSpPr>
      <dsp:spPr>
        <a:xfrm>
          <a:off x="4616355" y="2414876"/>
          <a:ext cx="2797791" cy="1678674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DEFUNCIONES</a:t>
          </a:r>
          <a:b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</a:br>
          <a:r>
            <a:rPr lang="es-E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 panose="020B0802020202020204"/>
            </a:rPr>
            <a:t>169</a:t>
          </a:r>
          <a:endParaRPr lang="es-MX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MT" panose="020B0802020202020204"/>
          </a:endParaRPr>
        </a:p>
      </dsp:txBody>
      <dsp:txXfrm>
        <a:off x="4616355" y="2414876"/>
        <a:ext cx="2797791" cy="1678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0.53125</cdr:x>
      <cdr:y>0.53918</cdr:y>
    </cdr:from>
    <cdr:to>
      <cdr:x>0.66406</cdr:x>
      <cdr:y>0.65424</cdr:y>
    </cdr:to>
    <cdr:sp macro="" textlink="">
      <cdr:nvSpPr>
        <cdr:cNvPr id="2" name="Flecha derecha 1"/>
        <cdr:cNvSpPr/>
      </cdr:nvSpPr>
      <cdr:spPr>
        <a:xfrm xmlns:a="http://schemas.openxmlformats.org/drawingml/2006/main">
          <a:off x="4896544" y="2443298"/>
          <a:ext cx="1224136" cy="521431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400" dirty="0"/>
            <a:t>Chihuahua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0.79398</cdr:x>
      <cdr:y>0.00454</cdr:y>
    </cdr:from>
    <cdr:to>
      <cdr:x>0.95316</cdr:x>
      <cdr:y>0.10615</cdr:y>
    </cdr:to>
    <cdr:sp macro="" textlink="">
      <cdr:nvSpPr>
        <cdr:cNvPr id="2" name="CuadroTexto 7"/>
        <cdr:cNvSpPr txBox="1"/>
      </cdr:nvSpPr>
      <cdr:spPr>
        <a:xfrm xmlns:a="http://schemas.openxmlformats.org/drawingml/2006/main">
          <a:off x="4239289" y="17878"/>
          <a:ext cx="84991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2000" dirty="0">
              <a:latin typeface="Arial MT" panose="020B0802020202020204"/>
            </a:rPr>
            <a:t>N: 251</a:t>
          </a:r>
          <a:endParaRPr lang="es-MX" sz="2000" dirty="0">
            <a:latin typeface="Arial MT" panose="020B0802020202020204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0.25758</cdr:x>
      <cdr:y>0.92169</cdr:y>
    </cdr:from>
    <cdr:to>
      <cdr:x>0.29425</cdr:x>
      <cdr:y>0.97389</cdr:y>
    </cdr:to>
    <cdr:sp macro="" textlink="">
      <cdr:nvSpPr>
        <cdr:cNvPr id="2" name="CuadroTexto 7"/>
        <cdr:cNvSpPr txBox="1"/>
      </cdr:nvSpPr>
      <cdr:spPr>
        <a:xfrm xmlns:a="http://schemas.openxmlformats.org/drawingml/2006/main">
          <a:off x="2355312" y="4890500"/>
          <a:ext cx="33534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>
              <a:latin typeface="Arial MT" panose="020B0802020202020204"/>
            </a:rPr>
            <a:t>29</a:t>
          </a:r>
          <a:endParaRPr lang="es-MX" sz="1200" dirty="0">
            <a:latin typeface="Arial MT" panose="020B0802020202020204"/>
          </a:endParaRPr>
        </a:p>
      </cdr:txBody>
    </cdr:sp>
  </cdr:relSizeAnchor>
  <cdr:relSizeAnchor xmlns:cdr="http://schemas.openxmlformats.org/drawingml/2006/chartDrawing">
    <cdr:from>
      <cdr:x>0.48097</cdr:x>
      <cdr:y>0.92169</cdr:y>
    </cdr:from>
    <cdr:to>
      <cdr:x>0.51903</cdr:x>
      <cdr:y>0.9739</cdr:y>
    </cdr:to>
    <cdr:sp macro="" textlink="">
      <cdr:nvSpPr>
        <cdr:cNvPr id="3" name="CuadroTexto 7"/>
        <cdr:cNvSpPr txBox="1"/>
      </cdr:nvSpPr>
      <cdr:spPr>
        <a:xfrm xmlns:a="http://schemas.openxmlformats.org/drawingml/2006/main">
          <a:off x="4397944" y="4890487"/>
          <a:ext cx="348112" cy="2770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>
              <a:latin typeface="Arial MT" panose="020B0802020202020204"/>
            </a:rPr>
            <a:t>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D464C-A220-46E7-BE24-867E5A97B043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47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920"/>
            <a:ext cx="9144000" cy="194421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063" y="5085184"/>
            <a:ext cx="4676753" cy="935682"/>
          </a:xfrm>
        </p:spPr>
        <p:txBody>
          <a:bodyPr anchor="ctr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</p:spTree>
    <p:extLst>
      <p:ext uri="{BB962C8B-B14F-4D97-AF65-F5344CB8AC3E}">
        <p14:creationId xmlns:p14="http://schemas.microsoft.com/office/powerpoint/2010/main" val="420285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5BB9F8C0-F7AF-4F69-8368-B77912D5241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7092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6F70ED3E-DC11-46D8-B58F-742B498522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</p:spTree>
    <p:extLst>
      <p:ext uri="{BB962C8B-B14F-4D97-AF65-F5344CB8AC3E}">
        <p14:creationId xmlns:p14="http://schemas.microsoft.com/office/powerpoint/2010/main" val="120569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8694"/>
            <a:ext cx="7819256" cy="1325563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1286869"/>
            <a:ext cx="6841976" cy="1325563"/>
          </a:xfrm>
        </p:spPr>
        <p:txBody>
          <a:bodyPr>
            <a:normAutofit/>
          </a:bodyPr>
          <a:lstStyle>
            <a:lvl1pPr marL="0" indent="0" algn="just">
              <a:buNone/>
              <a:defRPr sz="2000" cap="all" baseline="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5650" y="4724400"/>
            <a:ext cx="3565525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800" cap="all" baseline="0"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05099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3712" y="365125"/>
            <a:ext cx="7850088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AA4-10C6-472F-B4EB-74889A5525B9}" type="datetimeFigureOut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‹#›</a:t>
            </a:fld>
            <a:endParaRPr lang="es-MX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561D351B-5CC3-4F46-A860-1717BE98BB7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733257"/>
            <a:ext cx="12188952" cy="112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876EBF1-70C7-4A8F-8818-B506E12D6D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36240"/>
            <a:ext cx="2097087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7DEAF1-52B4-4C20-ACD2-408275C0B3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045" y="5933189"/>
            <a:ext cx="2304256" cy="77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290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FCA6-96A8-EB44-A6CB-2DB42F98BA41}" type="datetimeFigureOut">
              <a:rPr lang="es-ES_tradnl" smtClean="0"/>
              <a:pPr/>
              <a:t>15/05/2020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29F6-6065-9248-B552-B4A51F38BAF1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E46152C-404E-44E4-9B29-24A9BA821E0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35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919FC7-B17C-C441-A48A-D9443A07B29B}" type="datetimeFigureOut">
              <a:rPr lang="es-MX" smtClean="0"/>
              <a:pPr/>
              <a:t>15/05/2020</a:t>
            </a:fld>
            <a:endParaRPr lang="es-MX" dirty="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0898D9AA-67AA-4612-BE7D-9DFC0AC19D5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733257"/>
            <a:ext cx="12188952" cy="112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70B9EE0-3903-4D02-9BD7-781A25903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36240"/>
            <a:ext cx="2097087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1447F5E-D85B-46D3-8770-41998C1ACC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045" y="5933189"/>
            <a:ext cx="2304256" cy="77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695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842" y="285293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5842" y="504703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600744" y="1392145"/>
            <a:ext cx="6514877" cy="4067267"/>
          </a:xfrm>
        </p:spPr>
        <p:txBody>
          <a:bodyPr wrap="square">
            <a:spAutoFit/>
          </a:bodyPr>
          <a:lstStyle>
            <a:lvl1pPr marL="0" indent="0">
              <a:buNone/>
              <a:defRPr sz="28700" b="1" kern="0" spc="1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7265843" y="4754879"/>
            <a:ext cx="897775" cy="99753"/>
          </a:xfrm>
          <a:prstGeom prst="rect">
            <a:avLst/>
          </a:prstGeom>
          <a:solidFill>
            <a:srgbClr val="935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4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1887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21297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1893737"/>
            <a:ext cx="6514876" cy="406726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8700" b="1" kern="0" spc="10" baseline="0" dirty="0">
                <a:solidFill>
                  <a:srgbClr val="935AE9"/>
                </a:solidFill>
                <a:latin typeface="Arial Black" panose="020B0A04020102020204" pitchFamily="34" charset="0"/>
              </a:defRPr>
            </a:lvl1pPr>
          </a:lstStyle>
          <a:p>
            <a:pPr marL="228600" lvl="0" indent="-22860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335360" y="2920819"/>
            <a:ext cx="897775" cy="99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8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1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43CB7BFF-90FC-4B9C-A382-CCC66253A07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733257"/>
            <a:ext cx="12188952" cy="112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" y="41275"/>
            <a:ext cx="2097087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949280"/>
            <a:ext cx="2304256" cy="77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E2DF3CC-7901-4742-B1AF-397A6E9CAD52}"/>
              </a:ext>
            </a:extLst>
          </p:cNvPr>
          <p:cNvSpPr txBox="1">
            <a:spLocks/>
          </p:cNvSpPr>
          <p:nvPr userDrawn="1"/>
        </p:nvSpPr>
        <p:spPr>
          <a:xfrm>
            <a:off x="-816768" y="6492875"/>
            <a:ext cx="7176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35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>
                <a:solidFill>
                  <a:schemeClr val="bg1"/>
                </a:solidFill>
              </a:rPr>
              <a:t>COMANDO OPERATIVO DE EMERGENCIAS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5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E1E1B251-8F17-4766-B4A3-AC613630B53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7855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1BD1CB4F-4AF3-4F7D-902E-BAF88F7ED72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</p:spTree>
    <p:extLst>
      <p:ext uri="{BB962C8B-B14F-4D97-AF65-F5344CB8AC3E}">
        <p14:creationId xmlns:p14="http://schemas.microsoft.com/office/powerpoint/2010/main" val="313610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03529427-52AB-4656-9D6F-917E978B9BC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9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7CDAECDE-B9F3-430C-8E29-41EA67EF66F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</p:spTree>
    <p:extLst>
      <p:ext uri="{BB962C8B-B14F-4D97-AF65-F5344CB8AC3E}">
        <p14:creationId xmlns:p14="http://schemas.microsoft.com/office/powerpoint/2010/main" val="176321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7A131-9B76-4E64-AD97-136DDE626FB1}"/>
              </a:ext>
            </a:extLst>
          </p:cNvPr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03238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84" r:id="rId4"/>
    <p:sldLayoutId id="2147483999" r:id="rId5"/>
    <p:sldLayoutId id="2147483997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3998" r:id="rId12"/>
    <p:sldLayoutId id="2147484007" r:id="rId13"/>
    <p:sldLayoutId id="2147484008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43CB7BFF-90FC-4B9C-A382-CCC66253A07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733257"/>
            <a:ext cx="12188952" cy="112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 txBox="1">
            <a:spLocks/>
          </p:cNvSpPr>
          <p:nvPr userDrawn="1"/>
        </p:nvSpPr>
        <p:spPr>
          <a:xfrm>
            <a:off x="838200" y="2060848"/>
            <a:ext cx="10515600" cy="3888432"/>
          </a:xfrm>
          <a:prstGeom prst="rect">
            <a:avLst/>
          </a:prstGeom>
        </p:spPr>
        <p:txBody>
          <a:bodyPr/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4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20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" y="41275"/>
            <a:ext cx="2097087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949280"/>
            <a:ext cx="2304256" cy="77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E2DF3CC-7901-4742-B1AF-397A6E9CAD52}"/>
              </a:ext>
            </a:extLst>
          </p:cNvPr>
          <p:cNvSpPr txBox="1">
            <a:spLocks/>
          </p:cNvSpPr>
          <p:nvPr userDrawn="1"/>
        </p:nvSpPr>
        <p:spPr>
          <a:xfrm>
            <a:off x="-816768" y="6492875"/>
            <a:ext cx="7176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35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>
                <a:solidFill>
                  <a:schemeClr val="bg1"/>
                </a:solidFill>
              </a:rPr>
              <a:t>COMANDO OPERATIVO DE EMERGENCIAS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3859" y="2787450"/>
            <a:ext cx="7416825" cy="1944216"/>
          </a:xfrm>
        </p:spPr>
        <p:txBody>
          <a:bodyPr>
            <a:normAutofit/>
          </a:bodyPr>
          <a:lstStyle/>
          <a:p>
            <a:r>
              <a:rPr lang="en-US" sz="2800" dirty="0" err="1"/>
              <a:t>Estrategia</a:t>
            </a:r>
            <a:r>
              <a:rPr lang="en-US" sz="2800" dirty="0"/>
              <a:t> COVID-19 Chihuahua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6DCAC89-5D68-4BB2-9B66-DFA32988E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940" y="4293096"/>
            <a:ext cx="6081229" cy="935682"/>
          </a:xfrm>
        </p:spPr>
        <p:txBody>
          <a:bodyPr>
            <a:norm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Dra. MIRNA FLORENCIA BELTRÁN ARZAGA</a:t>
            </a:r>
          </a:p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SUBSECRETARIA DE PREVENCIÓN Y PROMOCIÓN DE LA SALUD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" y="116632"/>
            <a:ext cx="342303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5609155"/>
            <a:ext cx="2952328" cy="124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71" y="1268760"/>
            <a:ext cx="4527001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9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135039" y="298893"/>
            <a:ext cx="9921922" cy="542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500" dirty="0">
                <a:solidFill>
                  <a:schemeClr val="tx1"/>
                </a:solidFill>
                <a:latin typeface="Arial Black" panose="020B0A04020102020204" pitchFamily="34" charset="0"/>
              </a:rPr>
              <a:t>Distribución de comorbilidades en defunciones relacionadas a COVID-19</a:t>
            </a:r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1524001" y="468513"/>
          <a:ext cx="8900932" cy="609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6756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-25463"/>
            <a:ext cx="8419256" cy="934184"/>
          </a:xfrm>
        </p:spPr>
        <p:txBody>
          <a:bodyPr/>
          <a:lstStyle/>
          <a:p>
            <a:pPr algn="ctr"/>
            <a:r>
              <a:rPr lang="es-MX" dirty="0"/>
              <a:t>Municipio de Juárez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5186" y="6514351"/>
            <a:ext cx="2743200" cy="365125"/>
          </a:xfrm>
        </p:spPr>
        <p:txBody>
          <a:bodyPr/>
          <a:lstStyle/>
          <a:p>
            <a:fld id="{4A950E47-B67C-42B7-8992-C05AD0378A6E}" type="datetime1">
              <a:rPr lang="es-MX" smtClean="0"/>
              <a:t>15/05/2020</a:t>
            </a:fld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11</a:t>
            </a:fld>
            <a:endParaRPr lang="es-MX"/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30E91F74-B31B-481F-8EA4-E20D6C4C6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78" y="1275509"/>
            <a:ext cx="8540526" cy="52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1712020"/>
            <a:ext cx="5797929" cy="4351338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34AD-E418-4587-AD4F-6652479E937B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12</a:t>
            </a:fld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861117"/>
            <a:ext cx="5400600" cy="40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" y="1340768"/>
            <a:ext cx="5837524" cy="4381054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C759-A9D6-4536-A16F-2ADDEA46DC4F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13</a:t>
            </a:fld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611109"/>
            <a:ext cx="5477309" cy="411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9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3573016"/>
            <a:ext cx="7850088" cy="1325563"/>
          </a:xfrm>
        </p:spPr>
        <p:txBody>
          <a:bodyPr>
            <a:normAutofit/>
          </a:bodyPr>
          <a:lstStyle/>
          <a:p>
            <a:r>
              <a:rPr lang="es-MX" sz="7200" cap="none" dirty="0">
                <a:solidFill>
                  <a:schemeClr val="accent1">
                    <a:lumMod val="50000"/>
                  </a:schemeClr>
                </a:solidFill>
              </a:rPr>
              <a:t>Buenas Prácticas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F95D-753D-4F3A-A72D-541F05432AA9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430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9616" y="0"/>
            <a:ext cx="9145016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Acciones  DE GOBIERNO CON IMPACTO A LOS DETERMINANTES SOCIALES DE LA SALUD </a:t>
            </a:r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55165" r="69109" b="19787"/>
          <a:stretch/>
        </p:blipFill>
        <p:spPr>
          <a:xfrm>
            <a:off x="0" y="4365104"/>
            <a:ext cx="3136817" cy="244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25048" r="70827" b="47267"/>
          <a:stretch/>
        </p:blipFill>
        <p:spPr>
          <a:xfrm>
            <a:off x="0" y="1154391"/>
            <a:ext cx="3046715" cy="213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0" t="68041" r="32854" b="6911"/>
          <a:stretch/>
        </p:blipFill>
        <p:spPr>
          <a:xfrm>
            <a:off x="4141666" y="5019125"/>
            <a:ext cx="3193836" cy="183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25048" r="2450" b="47267"/>
          <a:stretch/>
        </p:blipFill>
        <p:spPr>
          <a:xfrm>
            <a:off x="8899505" y="1126565"/>
            <a:ext cx="2850673" cy="213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2" t="4707" r="37297" b="77166"/>
          <a:stretch/>
        </p:blipFill>
        <p:spPr>
          <a:xfrm>
            <a:off x="4610026" y="1126565"/>
            <a:ext cx="230425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5" t="27685" r="27978" b="36720"/>
          <a:stretch/>
        </p:blipFill>
        <p:spPr>
          <a:xfrm>
            <a:off x="4082400" y="2704826"/>
            <a:ext cx="331236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1" t="53232" r="4805" b="17764"/>
          <a:stretch/>
        </p:blipFill>
        <p:spPr>
          <a:xfrm>
            <a:off x="9120336" y="4243477"/>
            <a:ext cx="2870382" cy="242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67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9228" y="128790"/>
            <a:ext cx="10353542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ESTRATEGIAS POR ESCENARIOS CHIHUAHUA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313386" y="811371"/>
          <a:ext cx="11565227" cy="6038088"/>
        </p:xfrm>
        <a:graphic>
          <a:graphicData uri="http://schemas.openxmlformats.org/drawingml/2006/table">
            <a:tbl>
              <a:tblPr/>
              <a:tblGrid>
                <a:gridCol w="2739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9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5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0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0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Fase 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Planeación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Enero-Febrero</a:t>
                      </a:r>
                    </a:p>
                  </a:txBody>
                  <a:tcPr marL="26773" marR="267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Fase </a:t>
                      </a:r>
                      <a:r>
                        <a:rPr lang="es-ES" sz="1400" b="1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Importación Viral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Marzo</a:t>
                      </a:r>
                      <a:endParaRPr lang="es-MX" sz="1400" b="0" baseline="0" dirty="0">
                        <a:effectLst/>
                        <a:latin typeface="Corbel" panose="020B0503020204020204" pitchFamily="34" charset="0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</a:txBody>
                  <a:tcPr marL="26773" marR="267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Fase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Transmisión</a:t>
                      </a:r>
                      <a:r>
                        <a:rPr lang="es-ES" sz="1400" b="1" baseline="0" dirty="0">
                          <a:effectLst/>
                          <a:latin typeface="Arial" panose="020B0604020202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 Comunitaria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effectLst/>
                          <a:latin typeface="Arial" panose="020B0604020202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24 de Marzo- 15 Abril</a:t>
                      </a:r>
                      <a:endParaRPr lang="es-MX" sz="14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</a:txBody>
                  <a:tcPr marL="26773" marR="267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Fase 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Pandemia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effectLst/>
                          <a:latin typeface="Arial" panose="020B0604020202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23  </a:t>
                      </a: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Abril- Mayo</a:t>
                      </a:r>
                      <a:endParaRPr lang="es-MX" sz="1400" dirty="0"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</a:txBody>
                  <a:tcPr marL="26773" marR="267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90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Diseño material</a:t>
                      </a: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por escenario con enfoque al desarrollo anticipado de competencias.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Sensibilizar a grupo Intersectorial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Comité</a:t>
                      </a:r>
                      <a:r>
                        <a:rPr lang="es-MX" sz="1400" b="1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 de Seguridad en Salud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Plan de Contingencia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Planeación de Reconversión hospitalaria.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Solicitud de insumos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400" b="1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400" b="1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Alerta Epidemiológica a todo el personal.</a:t>
                      </a:r>
                    </a:p>
                  </a:txBody>
                  <a:tcPr marL="26773" marR="26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Difusión de material 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Ruedas de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prensa diarias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Cápsulas informativas lengua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400" baseline="0" dirty="0" err="1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Telecapacitación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 a personal de salud,  y espacios de alta concentración.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400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Red Chihuahuense de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Municipios por la Salud.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400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Instalación del COE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Consejo E.</a:t>
                      </a:r>
                      <a:r>
                        <a:rPr lang="es-MX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 </a:t>
                      </a: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de Salud</a:t>
                      </a: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911/CRUM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 err="1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Teleconsulta</a:t>
                      </a: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Reconversión hospitalaria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Preparación de U. </a:t>
                      </a:r>
                      <a:r>
                        <a:rPr lang="es-ES" sz="1400" baseline="0" dirty="0" err="1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Enf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.  Emergentes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aseline="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Monitoreo de Unidades Centinela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Filtros sanitarios entrada </a:t>
                      </a:r>
                      <a:r>
                        <a:rPr lang="es-ES" sz="1400" baseline="0" dirty="0" err="1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aL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estado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Reducción de eventos</a:t>
                      </a:r>
                      <a:r>
                        <a:rPr lang="es-MX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 masivos.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Suspensión de sector educativo.</a:t>
                      </a:r>
                      <a:r>
                        <a:rPr lang="es-ES" sz="140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</a:t>
                      </a: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</a:txBody>
                  <a:tcPr marL="26773" marR="26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Acuerdo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25 de Marzo de Sana distancia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Promoción de la salud para la fase 3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Enfoque de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capacitación a grupos de riesgo, jornaleros, indígenas, adultos mayores y CERESOS.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APP Salud digital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Seguimiento telefónico de casos.</a:t>
                      </a:r>
                      <a:endParaRPr lang="es-ES" sz="140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Estímulos al personal de salud “Héroes de la Salud”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Plan Emergente de apoyo y protección de la salud, el empleo y el ingreso familiar</a:t>
                      </a:r>
                      <a:endParaRPr lang="es-ES" sz="140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Seg</a:t>
                      </a: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. a brotes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Filtros laborales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+mn-lt"/>
                        <a:ea typeface="Corbel" panose="020B0503020204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Restricciones</a:t>
                      </a:r>
                      <a:r>
                        <a:rPr lang="es-MX" sz="1400" baseline="0" dirty="0">
                          <a:effectLst/>
                          <a:latin typeface="+mn-lt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 al transporte público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Suspensión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de eventos masivos.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Suspensión de actividades no esenciales.</a:t>
                      </a:r>
                    </a:p>
                  </a:txBody>
                  <a:tcPr marL="26773" marR="26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Material</a:t>
                      </a: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informativo acorde al escenario.</a:t>
                      </a:r>
                    </a:p>
                    <a:p>
                      <a:pPr marL="0" lv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Apoyo emocional a personal salud</a:t>
                      </a:r>
                    </a:p>
                    <a:p>
                      <a:pPr marL="0" lv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Lineamientos de medidas preventivas</a:t>
                      </a:r>
                      <a:endParaRPr lang="es-ES" sz="1400" b="1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Uso</a:t>
                      </a: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de </a:t>
                      </a:r>
                      <a:r>
                        <a:rPr lang="es-ES" sz="1400" b="1" baseline="0" dirty="0" err="1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cubrebocas</a:t>
                      </a: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masivo</a:t>
                      </a: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Muestreo</a:t>
                      </a: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 masivo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Aumento de la capacidad instalada de diagnóstico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Filtros estrictos</a:t>
                      </a: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ES" sz="1400" b="1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Centros de Aislamiento</a:t>
                      </a:r>
                    </a:p>
                    <a:p>
                      <a:pPr mar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Expansión hospitalaria</a:t>
                      </a:r>
                    </a:p>
                    <a:p>
                      <a:pPr marL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="1" baseline="0" dirty="0">
                          <a:effectLst/>
                          <a:latin typeface="+mn-lt"/>
                          <a:ea typeface="Arial" panose="020B0604020202020204" pitchFamily="34" charset="0"/>
                          <a:cs typeface="Corbel" panose="020B0503020204020204" pitchFamily="34" charset="0"/>
                        </a:rPr>
                        <a:t>Reconversión hospitalaria</a:t>
                      </a: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marL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aseline="0" dirty="0">
                        <a:effectLst/>
                        <a:latin typeface="+mn-lt"/>
                        <a:ea typeface="Arial" panose="020B0604020202020204" pitchFamily="34" charset="0"/>
                        <a:cs typeface="Corbel" panose="020B0503020204020204" pitchFamily="34" charset="0"/>
                      </a:endParaRPr>
                    </a:p>
                  </a:txBody>
                  <a:tcPr marL="26773" marR="26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05889" y="2692147"/>
            <a:ext cx="224589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REDES DE APOYO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5451" y="1512409"/>
            <a:ext cx="251002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PROMOCIÓN DE LA SALUD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05889" y="3568658"/>
            <a:ext cx="224589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GERENCIAL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05889" y="4369871"/>
            <a:ext cx="24619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PLANEACIÓN ESTRATEGICA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77516" y="5735581"/>
            <a:ext cx="224589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ALERTA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136796" y="1512409"/>
            <a:ext cx="254210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PROMOCIÓN: DESARROLLO DE COMPETENCIAS EN SALUD</a:t>
            </a:r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3038897" y="3225505"/>
            <a:ext cx="842130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REDES DE</a:t>
            </a:r>
          </a:p>
          <a:p>
            <a:pPr algn="ctr"/>
            <a:r>
              <a:rPr lang="es-MX" sz="1400" b="1" dirty="0"/>
              <a:t> APOYO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090629" y="4059475"/>
            <a:ext cx="119886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GERENCIAL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103922" y="4505770"/>
            <a:ext cx="154828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ATENCIÓN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087540" y="5318123"/>
            <a:ext cx="224589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VIGILANCIA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103582" y="6130475"/>
            <a:ext cx="2623449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DISTANCIAMIENTO FISICO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148293" y="1512409"/>
            <a:ext cx="251002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PROMOCIÓN DE LA SALUD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268325" y="3701891"/>
            <a:ext cx="224589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VIGILANCIA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9292390" y="2745863"/>
            <a:ext cx="224589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PREVENCIÓN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280358" y="5067112"/>
            <a:ext cx="224589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ATENCIÓN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839889" y="1512409"/>
            <a:ext cx="307206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PROMOCIÓN Y PREVENCIÓN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252975" y="3167242"/>
            <a:ext cx="224589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ATENCIÓN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070071" y="4539148"/>
            <a:ext cx="26117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RESPUESTA ESTRATEGICA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5839889" y="5496603"/>
            <a:ext cx="194109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VIGILANCIA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5839889" y="5931065"/>
            <a:ext cx="3072065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DISTANCIAMIENTO FISICO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352926" y="2552001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328864" y="3458378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328864" y="4276878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336886" y="5712293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3103582" y="3122719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3083811" y="4023471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3112169" y="4412880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3080082" y="5263117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3096127" y="6129388"/>
            <a:ext cx="2662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>
            <a:off x="5775158" y="3074593"/>
            <a:ext cx="31367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5815264" y="4478275"/>
            <a:ext cx="31367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>
            <a:off x="5791199" y="5434965"/>
            <a:ext cx="31367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>
            <a:off x="5815264" y="5906027"/>
            <a:ext cx="31367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>
            <a:off x="8940029" y="2686423"/>
            <a:ext cx="2926552" cy="25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8952061" y="3623261"/>
            <a:ext cx="2926552" cy="25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8952061" y="4979616"/>
            <a:ext cx="2926552" cy="25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>
            <a:off x="8952061" y="6201908"/>
            <a:ext cx="2926552" cy="25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242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2778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Acciones Operativas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5360" y="1110254"/>
            <a:ext cx="10863263" cy="578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u="sng" dirty="0"/>
              <a:t>Promoción y Educación en Salud </a:t>
            </a:r>
          </a:p>
          <a:p>
            <a:r>
              <a:rPr lang="es-MX" dirty="0"/>
              <a:t>Plan de </a:t>
            </a:r>
            <a:r>
              <a:rPr lang="es-MX" b="1" dirty="0"/>
              <a:t>Comunicación de Riesgos </a:t>
            </a:r>
            <a:r>
              <a:rPr lang="es-MX" dirty="0"/>
              <a:t>con </a:t>
            </a:r>
            <a:r>
              <a:rPr lang="es-MX" sz="3200" b="1" dirty="0"/>
              <a:t>74</a:t>
            </a:r>
            <a:r>
              <a:rPr lang="es-MX" dirty="0"/>
              <a:t> alianzas gubernamentales, públicas y privadas. Transportes. Fortalecimiento de Redes colaborativas</a:t>
            </a:r>
          </a:p>
          <a:p>
            <a:r>
              <a:rPr lang="es-MX" dirty="0"/>
              <a:t>Ruedas de prensa diariamente ininterrumpida (90)</a:t>
            </a:r>
          </a:p>
          <a:p>
            <a:r>
              <a:rPr lang="es-MX" dirty="0"/>
              <a:t>Difusión de Material informativo sobre el coronavirus 98 materiales</a:t>
            </a:r>
          </a:p>
          <a:p>
            <a:r>
              <a:rPr lang="es-MX" dirty="0"/>
              <a:t>Medidas preventivas:</a:t>
            </a:r>
          </a:p>
          <a:p>
            <a:pPr lvl="1"/>
            <a:r>
              <a:rPr lang="es-MX" dirty="0"/>
              <a:t>Higiene de manos</a:t>
            </a:r>
          </a:p>
          <a:p>
            <a:pPr lvl="1"/>
            <a:r>
              <a:rPr lang="es-MX" dirty="0"/>
              <a:t>Etiqueta respiratoria</a:t>
            </a:r>
          </a:p>
          <a:p>
            <a:pPr lvl="1"/>
            <a:r>
              <a:rPr lang="es-MX" dirty="0"/>
              <a:t>Sana distancia</a:t>
            </a:r>
          </a:p>
          <a:p>
            <a:pPr lvl="1"/>
            <a:r>
              <a:rPr lang="es-MX" dirty="0"/>
              <a:t>Reducción de la movilidad</a:t>
            </a:r>
          </a:p>
          <a:p>
            <a:pPr lvl="1"/>
            <a:r>
              <a:rPr lang="es-MX" dirty="0"/>
              <a:t>Cerrar empresas no esenciales</a:t>
            </a:r>
          </a:p>
          <a:p>
            <a:pPr lvl="1"/>
            <a:r>
              <a:rPr lang="es-MX" dirty="0"/>
              <a:t>Limpieza de superficies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7" name="Imagen 9" descr="https://lh6.googleusercontent.com/OtoMc-7THmNbog61ykWWiIjEnVZZWPnXLpLkO00VUAnU_tsIZBDt43TvnrcIYhSbV_SUCi4MySJwyF40InE_0rAdMfrANXOcR6umuTsSUY_OTUVguaDB36ryjMq5eEX3cy9tx6ibwvIE8xAY4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3789040"/>
            <a:ext cx="2161456" cy="16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569718"/>
            <a:ext cx="1800200" cy="27595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36" y="3543325"/>
            <a:ext cx="1926084" cy="27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739F5-27A2-42D4-8F42-E21BD99F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03" y="1752252"/>
            <a:ext cx="10515600" cy="4351338"/>
          </a:xfrm>
        </p:spPr>
        <p:txBody>
          <a:bodyPr>
            <a:normAutofit/>
          </a:bodyPr>
          <a:lstStyle/>
          <a:p>
            <a:r>
              <a:rPr lang="es-MX" dirty="0"/>
              <a:t>Formación del Comando Operativo de Emergencia</a:t>
            </a:r>
          </a:p>
          <a:p>
            <a:r>
              <a:rPr lang="es-MX" dirty="0" err="1"/>
              <a:t>Georeferenciación</a:t>
            </a:r>
            <a:r>
              <a:rPr lang="es-MX" dirty="0"/>
              <a:t> de Casos y Defunciones.</a:t>
            </a:r>
          </a:p>
          <a:p>
            <a:r>
              <a:rPr lang="es-MX" dirty="0"/>
              <a:t>Colaboración con Laboratorios privados  para incrementar el Diagnóstico COVID-19</a:t>
            </a:r>
          </a:p>
          <a:p>
            <a:r>
              <a:rPr lang="es-MX" dirty="0"/>
              <a:t>Filtros Sanitarios en Aeropuertos, ferrocarril, centrales camioneras y puntos de entrada al Estado de Chihuahua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09DA7-0A77-4F5D-8628-EF0439DF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92DB-B6E2-4F48-BA8E-CDEF379AD50F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1677B-67AE-4564-B4EA-BA1F1A35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31820-6841-4DE6-B3CA-9DD9DFFA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18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8147" t="20586" r="5113" b="13233"/>
          <a:stretch/>
        </p:blipFill>
        <p:spPr>
          <a:xfrm>
            <a:off x="8724433" y="404664"/>
            <a:ext cx="3301207" cy="184049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79376" y="173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Acciones Operativas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6" y="4728756"/>
            <a:ext cx="2700000" cy="180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24726" t="9982" r="19141" b="8104"/>
          <a:stretch/>
        </p:blipFill>
        <p:spPr>
          <a:xfrm>
            <a:off x="3301449" y="4728756"/>
            <a:ext cx="2779766" cy="19485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3" t="19090" r="40581" b="24912"/>
          <a:stretch/>
        </p:blipFill>
        <p:spPr>
          <a:xfrm>
            <a:off x="10482310" y="4023776"/>
            <a:ext cx="1237697" cy="155596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750150"/>
            <a:ext cx="2628433" cy="19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7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56792"/>
            <a:ext cx="10874424" cy="4620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POLÍTICAS PÚBLICAS</a:t>
            </a:r>
          </a:p>
          <a:p>
            <a:r>
              <a:rPr lang="es-MX" dirty="0"/>
              <a:t>ACUERDOS GUBERNAMENTALES de las actividades Esenciales y no Esenciales escalonados según el escenario y medidas preventivas.</a:t>
            </a:r>
          </a:p>
          <a:p>
            <a:r>
              <a:rPr lang="es-MX" dirty="0"/>
              <a:t>Manejo de Cadáveres</a:t>
            </a:r>
          </a:p>
          <a:p>
            <a:endParaRPr lang="es-MX" dirty="0"/>
          </a:p>
          <a:p>
            <a:r>
              <a:rPr lang="es-MX" dirty="0"/>
              <a:t>Capacitaciones virtuales  masivas a todo el Estado para personal de Salud público y privado, hasta con 1,300 personas por sesión. Con más de 800 capacitaciones con 25,000 personas capacitadas y reuniones. </a:t>
            </a:r>
            <a:r>
              <a:rPr lang="es-MX" dirty="0" err="1"/>
              <a:t>Intra</a:t>
            </a:r>
            <a:r>
              <a:rPr lang="es-MX" dirty="0"/>
              <a:t> y </a:t>
            </a:r>
            <a:r>
              <a:rPr lang="es-MX" dirty="0" err="1"/>
              <a:t>extrainstitucionales</a:t>
            </a:r>
            <a:r>
              <a:rPr lang="es-MX" dirty="0"/>
              <a:t>.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0D73-6951-4E75-AFA2-51785D0D5C61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19</a:t>
            </a:fld>
            <a:endParaRPr lang="es-MX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429680" y="518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Acciones Operativas</a:t>
            </a:r>
          </a:p>
        </p:txBody>
      </p:sp>
    </p:spTree>
    <p:extLst>
      <p:ext uri="{BB962C8B-B14F-4D97-AF65-F5344CB8AC3E}">
        <p14:creationId xmlns:p14="http://schemas.microsoft.com/office/powerpoint/2010/main" val="44991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344" y="3645024"/>
            <a:ext cx="8928992" cy="1325563"/>
          </a:xfrm>
        </p:spPr>
        <p:txBody>
          <a:bodyPr>
            <a:normAutofit/>
          </a:bodyPr>
          <a:lstStyle/>
          <a:p>
            <a:pPr algn="ctr"/>
            <a:r>
              <a:rPr lang="es-MX" sz="5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Panorama epidemiológico</a:t>
            </a:r>
          </a:p>
        </p:txBody>
      </p:sp>
    </p:spTree>
    <p:extLst>
      <p:ext uri="{BB962C8B-B14F-4D97-AF65-F5344CB8AC3E}">
        <p14:creationId xmlns:p14="http://schemas.microsoft.com/office/powerpoint/2010/main" val="386924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7" y="905464"/>
            <a:ext cx="10353955" cy="5816011"/>
          </a:xfr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D15C-5E21-431D-BEAB-3A8A3A4D6AA3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20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9329" t="17435" r="29329" b="12183"/>
          <a:stretch/>
        </p:blipFill>
        <p:spPr>
          <a:xfrm>
            <a:off x="116760" y="1507022"/>
            <a:ext cx="2177796" cy="20844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8584" y="0"/>
            <a:ext cx="5904656" cy="1325563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APP Salud digital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903" y="3773587"/>
            <a:ext cx="367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err="1"/>
              <a:t>Call</a:t>
            </a:r>
            <a:r>
              <a:rPr lang="es-MX" dirty="0"/>
              <a:t> Center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err="1"/>
              <a:t>Teleconsulta</a:t>
            </a:r>
            <a:endParaRPr lang="es-MX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/>
              <a:t>Seguimiento de pacientes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/>
              <a:t>Enlazado a expediente clínico</a:t>
            </a:r>
          </a:p>
        </p:txBody>
      </p:sp>
    </p:spTree>
    <p:extLst>
      <p:ext uri="{BB962C8B-B14F-4D97-AF65-F5344CB8AC3E}">
        <p14:creationId xmlns:p14="http://schemas.microsoft.com/office/powerpoint/2010/main" val="398417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91944" y="24236"/>
            <a:ext cx="5691571" cy="1325563"/>
          </a:xfrm>
        </p:spPr>
        <p:txBody>
          <a:bodyPr/>
          <a:lstStyle/>
          <a:p>
            <a:pPr algn="ctr"/>
            <a:r>
              <a:rPr lang="es-MX" dirty="0"/>
              <a:t>GERENCIA EN SALUD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0C75-69B1-43F8-B889-9E85AC43DDF9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21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E915D9-C1EF-024F-9245-F8243AB5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4" y="1195253"/>
            <a:ext cx="2222996" cy="7394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C74F59-BE9A-A44B-B908-A1416E4A3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44" y="4578180"/>
            <a:ext cx="4769476" cy="19366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AB1C6A-4573-004A-82D3-39AAD45B2A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0117" r="-696" b="15321"/>
          <a:stretch/>
        </p:blipFill>
        <p:spPr>
          <a:xfrm>
            <a:off x="326503" y="1934682"/>
            <a:ext cx="1774278" cy="2465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929ED7-53CB-F446-A01F-8ECFE71E07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6041" r="1839" b="20702"/>
          <a:stretch/>
        </p:blipFill>
        <p:spPr>
          <a:xfrm>
            <a:off x="2764898" y="1786450"/>
            <a:ext cx="2032707" cy="28389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E9F5A4-6B08-7A44-AC5A-506F09DCE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409" r="1332" b="27252"/>
          <a:stretch/>
        </p:blipFill>
        <p:spPr>
          <a:xfrm>
            <a:off x="9388384" y="1709515"/>
            <a:ext cx="2242932" cy="208589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ACB17A04-62A6-7B41-B009-F6AF3526F4FE}"/>
              </a:ext>
            </a:extLst>
          </p:cNvPr>
          <p:cNvGrpSpPr/>
          <p:nvPr/>
        </p:nvGrpSpPr>
        <p:grpSpPr>
          <a:xfrm>
            <a:off x="4867265" y="1271425"/>
            <a:ext cx="2315822" cy="2957765"/>
            <a:chOff x="5972175" y="658813"/>
            <a:chExt cx="3164366" cy="4041524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D6D2835-017E-0247-819A-FE7720064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9883" b="31462"/>
            <a:stretch/>
          </p:blipFill>
          <p:spPr>
            <a:xfrm>
              <a:off x="5972176" y="658813"/>
              <a:ext cx="3164365" cy="333675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408A779-04DB-1145-A22E-0801667A4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0395" b="38615"/>
            <a:stretch/>
          </p:blipFill>
          <p:spPr>
            <a:xfrm>
              <a:off x="5972175" y="3946550"/>
              <a:ext cx="3164365" cy="753787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5ED5D52-6F8E-CC48-8973-6FD41A2DC294}"/>
              </a:ext>
            </a:extLst>
          </p:cNvPr>
          <p:cNvGrpSpPr/>
          <p:nvPr/>
        </p:nvGrpSpPr>
        <p:grpSpPr>
          <a:xfrm>
            <a:off x="7141059" y="1425782"/>
            <a:ext cx="2340621" cy="2742236"/>
            <a:chOff x="7980101" y="536876"/>
            <a:chExt cx="3174304" cy="3718965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5D6D0AFD-0F2C-EF43-8A0A-DD9F14BBF826}"/>
                </a:ext>
              </a:extLst>
            </p:cNvPr>
            <p:cNvGrpSpPr/>
            <p:nvPr/>
          </p:nvGrpSpPr>
          <p:grpSpPr>
            <a:xfrm>
              <a:off x="7980101" y="914400"/>
              <a:ext cx="3164365" cy="3341441"/>
              <a:chOff x="7456888" y="886795"/>
              <a:chExt cx="3164365" cy="3341441"/>
            </a:xfrm>
          </p:grpSpPr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31CAFE97-FEF3-8140-806A-BB619AB902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50955" b="14385"/>
              <a:stretch/>
            </p:blipFill>
            <p:spPr>
              <a:xfrm>
                <a:off x="7456888" y="886795"/>
                <a:ext cx="3164365" cy="2376940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64DCDB01-6CFB-BD41-A7AF-078FFBFF4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72281" b="12982"/>
              <a:stretch/>
            </p:blipFill>
            <p:spPr>
              <a:xfrm>
                <a:off x="7456888" y="3217583"/>
                <a:ext cx="3164365" cy="1010653"/>
              </a:xfrm>
              <a:prstGeom prst="rect">
                <a:avLst/>
              </a:prstGeom>
            </p:spPr>
          </p:pic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3325A68-5A3C-874B-8B12-BA73C257A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57" b="32438"/>
            <a:stretch/>
          </p:blipFill>
          <p:spPr>
            <a:xfrm>
              <a:off x="7990040" y="536876"/>
              <a:ext cx="3164365" cy="377524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6C2E707-BC38-C046-A254-48E7D535F063}"/>
              </a:ext>
            </a:extLst>
          </p:cNvPr>
          <p:cNvGrpSpPr/>
          <p:nvPr/>
        </p:nvGrpSpPr>
        <p:grpSpPr>
          <a:xfrm>
            <a:off x="9242861" y="3879752"/>
            <a:ext cx="2904795" cy="1686679"/>
            <a:chOff x="4685651" y="3799113"/>
            <a:chExt cx="3505200" cy="2035306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D8AD555D-2AE7-DB49-B10A-DAE8AB5B1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5651" y="3799113"/>
              <a:ext cx="3505200" cy="1092200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2E2D344-5489-7C4A-BF2A-AB185C81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17287" y="4891313"/>
              <a:ext cx="3241927" cy="943106"/>
            </a:xfrm>
            <a:prstGeom prst="rect">
              <a:avLst/>
            </a:prstGeom>
          </p:spPr>
        </p:pic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4FEF7378-590E-0B45-9A41-1BEDB2FCBD2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47" t="12317" r="601" b="46789"/>
          <a:stretch/>
        </p:blipFill>
        <p:spPr>
          <a:xfrm>
            <a:off x="2579344" y="20993"/>
            <a:ext cx="2388493" cy="2154525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67" y="4437662"/>
            <a:ext cx="1174022" cy="2283813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" y="4409744"/>
            <a:ext cx="1227961" cy="2374305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3" y="4612705"/>
            <a:ext cx="1086730" cy="20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2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D35A7-403F-4232-9304-8CD6CF872AED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22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23744"/>
            <a:ext cx="3312368" cy="62626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24" y="-25534"/>
            <a:ext cx="3372881" cy="656123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6C2E707-BC38-C046-A254-48E7D535F063}"/>
              </a:ext>
            </a:extLst>
          </p:cNvPr>
          <p:cNvGrpSpPr/>
          <p:nvPr/>
        </p:nvGrpSpPr>
        <p:grpSpPr>
          <a:xfrm>
            <a:off x="9272329" y="4293096"/>
            <a:ext cx="2497427" cy="1326639"/>
            <a:chOff x="4685651" y="3799113"/>
            <a:chExt cx="3505200" cy="203530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8AD555D-2AE7-DB49-B10A-DAE8AB5B1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5651" y="3799113"/>
              <a:ext cx="3505200" cy="109220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2E2D344-5489-7C4A-BF2A-AB185C81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7287" y="4891313"/>
              <a:ext cx="3241927" cy="943106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45" y="404664"/>
            <a:ext cx="3538292" cy="367982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921778" y="3923764"/>
            <a:ext cx="321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Sin reconversión hospitalaria</a:t>
            </a:r>
          </a:p>
        </p:txBody>
      </p:sp>
    </p:spTree>
    <p:extLst>
      <p:ext uri="{BB962C8B-B14F-4D97-AF65-F5344CB8AC3E}">
        <p14:creationId xmlns:p14="http://schemas.microsoft.com/office/powerpoint/2010/main" val="32509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312" y="2996952"/>
            <a:ext cx="7850088" cy="1325563"/>
          </a:xfrm>
        </p:spPr>
        <p:txBody>
          <a:bodyPr>
            <a:normAutofit/>
          </a:bodyPr>
          <a:lstStyle/>
          <a:p>
            <a:pPr algn="ctr"/>
            <a:r>
              <a:rPr lang="es-MX" sz="8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300C-C774-482A-9C82-0E41F5C6BE73}" type="datetime1">
              <a:rPr lang="es-MX" smtClean="0"/>
              <a:t>15/05/2020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4BF9-1CCA-4CA0-A2E5-9E5DFD38FF6E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6652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E1C57A2-AC6E-4EA2-A2A3-EC058440C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15" y="1305102"/>
            <a:ext cx="6001873" cy="336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D8C9978-F051-43C0-9776-8E456F89CBF7}"/>
              </a:ext>
            </a:extLst>
          </p:cNvPr>
          <p:cNvSpPr/>
          <p:nvPr/>
        </p:nvSpPr>
        <p:spPr>
          <a:xfrm>
            <a:off x="7182982" y="5548"/>
            <a:ext cx="4920025" cy="77241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9DC0C2E-9726-47F8-9D42-16C07DADF0AC}"/>
              </a:ext>
            </a:extLst>
          </p:cNvPr>
          <p:cNvSpPr/>
          <p:nvPr/>
        </p:nvSpPr>
        <p:spPr>
          <a:xfrm>
            <a:off x="9427961" y="5221473"/>
            <a:ext cx="2556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CIUDAD JUÁREZ</a:t>
            </a:r>
            <a:endParaRPr lang="es-MX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2B2E51-E8BC-4E72-A170-23E2459B5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3"/>
          <a:stretch/>
        </p:blipFill>
        <p:spPr>
          <a:xfrm>
            <a:off x="7271777" y="5548"/>
            <a:ext cx="1773497" cy="7586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4A4CE3A-6FCB-48BA-A924-3F5FDDADAB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/>
          <a:stretch/>
        </p:blipFill>
        <p:spPr>
          <a:xfrm>
            <a:off x="9299737" y="-3575"/>
            <a:ext cx="2173965" cy="77241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58D3CC8-6A96-4CD3-9568-070C3679B8DF}"/>
              </a:ext>
            </a:extLst>
          </p:cNvPr>
          <p:cNvSpPr/>
          <p:nvPr/>
        </p:nvSpPr>
        <p:spPr>
          <a:xfrm>
            <a:off x="407368" y="1196752"/>
            <a:ext cx="5205609" cy="693211"/>
          </a:xfrm>
          <a:prstGeom prst="rect">
            <a:avLst/>
          </a:prstGeom>
          <a:noFill/>
        </p:spPr>
        <p:txBody>
          <a:bodyPr wrap="none" lIns="68652" tIns="34326" rIns="68652" bIns="34326">
            <a:spAutoFit/>
          </a:bodyPr>
          <a:lstStyle/>
          <a:p>
            <a:pPr algn="ctr"/>
            <a:r>
              <a:rPr lang="es-ES" sz="4054" b="1" dirty="0">
                <a:ln w="9525">
                  <a:solidFill>
                    <a:schemeClr val="bg1"/>
                  </a:solidFill>
                  <a:prstDash val="solid"/>
                </a:ln>
              </a:rPr>
              <a:t>Retos ante la pandemia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BC991C-4E90-43DA-87C1-9EA371259ADA}"/>
              </a:ext>
            </a:extLst>
          </p:cNvPr>
          <p:cNvSpPr txBox="1"/>
          <p:nvPr/>
        </p:nvSpPr>
        <p:spPr>
          <a:xfrm>
            <a:off x="514051" y="1998313"/>
            <a:ext cx="8309841" cy="508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9082" indent="-42908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fronteriza.</a:t>
            </a:r>
          </a:p>
          <a:p>
            <a:pPr marL="429082" indent="-42908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migrante.</a:t>
            </a:r>
          </a:p>
          <a:p>
            <a:pPr marL="429082" indent="-42908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maquiladora.</a:t>
            </a:r>
          </a:p>
          <a:p>
            <a:pPr marL="429082" indent="-42908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360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Rezago histórico en equipamiento y recursos humanos en sector salud.</a:t>
            </a:r>
          </a:p>
          <a:p>
            <a:pPr marL="429082" indent="-429082">
              <a:buFont typeface="Wingdings" panose="05000000000000000000" pitchFamily="2" charset="2"/>
              <a:buChar char="ü"/>
            </a:pPr>
            <a:endParaRPr lang="es-MX" sz="2703" dirty="0"/>
          </a:p>
          <a:p>
            <a:pPr marL="429082" indent="-429082">
              <a:buFont typeface="Wingdings" panose="05000000000000000000" pitchFamily="2" charset="2"/>
              <a:buChar char="ü"/>
            </a:pPr>
            <a:endParaRPr lang="es-MX" sz="2703" dirty="0"/>
          </a:p>
        </p:txBody>
      </p:sp>
    </p:spTree>
    <p:extLst>
      <p:ext uri="{BB962C8B-B14F-4D97-AF65-F5344CB8AC3E}">
        <p14:creationId xmlns:p14="http://schemas.microsoft.com/office/powerpoint/2010/main" val="3479890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448" y="188641"/>
            <a:ext cx="10515600" cy="792088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Retos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344" y="34477"/>
            <a:ext cx="11227990" cy="34563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Contribuir a disminuir el riesgo de saturación de hospitales, clínicas y unidades de cuidados intensivos.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Vigilancia y seguimiento de casos sospechosos y positivos, para brindar atención oportuna.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Aumentar la capacidad instalada de diagnóstico.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Garantizar el acceso a los equipos de protección personal, para los trabajadores de la salud..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Fortalecer la atención de la Salud Mental de la Población de Chihuahua.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Vigilancia y atención de enfermedades crónico degenerativas, vacunación, mujeres embarazadas, violencia familiar y de género, enfermedades transmitidas por vector.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b="1" u="sng" dirty="0">
                <a:latin typeface="Arial" panose="020B0604020202020204" pitchFamily="34" charset="0"/>
                <a:cs typeface="Arial" panose="020B0604020202020204" pitchFamily="34" charset="0"/>
              </a:rPr>
              <a:t>Reapertura: Gradual, ordenada y cauta, para ser segura y duradera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0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7608" y="188640"/>
            <a:ext cx="7850088" cy="1325563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tx2"/>
                </a:solidFill>
              </a:rPr>
              <a:t>Reflexión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600" b="1" i="1" dirty="0">
                <a:solidFill>
                  <a:schemeClr val="tx2"/>
                </a:solidFill>
              </a:rPr>
              <a:t>Estamos viviendo una crisis sin precedente que nos dejará profundas huellas. </a:t>
            </a:r>
          </a:p>
          <a:p>
            <a:pPr marL="0" indent="0" algn="ctr">
              <a:buNone/>
            </a:pPr>
            <a:r>
              <a:rPr lang="es-MX" sz="3600" b="1" i="1" dirty="0">
                <a:solidFill>
                  <a:schemeClr val="tx2"/>
                </a:solidFill>
              </a:rPr>
              <a:t>Nos está afectando a todas las personas, aunque a cada una le está tocando vivirla y contribuir a superarla de forma distinta. </a:t>
            </a:r>
          </a:p>
          <a:p>
            <a:pPr marL="0" indent="0" algn="ctr">
              <a:buNone/>
            </a:pPr>
            <a:r>
              <a:rPr lang="es-MX" sz="3600" b="1" i="1" dirty="0">
                <a:solidFill>
                  <a:schemeClr val="tx2"/>
                </a:solidFill>
              </a:rPr>
              <a:t>La colaboración, el compromiso colectivo y la solidaridad son fundamentales en este proceso vital.</a:t>
            </a:r>
          </a:p>
        </p:txBody>
      </p:sp>
    </p:spTree>
    <p:extLst>
      <p:ext uri="{BB962C8B-B14F-4D97-AF65-F5344CB8AC3E}">
        <p14:creationId xmlns:p14="http://schemas.microsoft.com/office/powerpoint/2010/main" val="169775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>
            <a:normAutofit fontScale="90000"/>
          </a:bodyPr>
          <a:lstStyle/>
          <a:p>
            <a:r>
              <a:rPr lang="es-MX" dirty="0"/>
              <a:t>Comparativo de Casos Acumulados por Municipios Chihuahua COVID-19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5445917"/>
              </p:ext>
            </p:extLst>
          </p:nvPr>
        </p:nvGraphicFramePr>
        <p:xfrm>
          <a:off x="623392" y="1633774"/>
          <a:ext cx="9217024" cy="4531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30147" y="6490382"/>
            <a:ext cx="454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Fuente: Subdirección de epidemiología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7392144" y="2132856"/>
            <a:ext cx="1152128" cy="58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Estatal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6600056" y="3493753"/>
            <a:ext cx="1008720" cy="493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Juárez</a:t>
            </a:r>
          </a:p>
        </p:txBody>
      </p:sp>
    </p:spTree>
    <p:extLst>
      <p:ext uri="{BB962C8B-B14F-4D97-AF65-F5344CB8AC3E}">
        <p14:creationId xmlns:p14="http://schemas.microsoft.com/office/powerpoint/2010/main" val="3922280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2711624" y="116632"/>
            <a:ext cx="91440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Panorama Estatal COVID-19 </a:t>
            </a: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1619534" y="1266685"/>
          <a:ext cx="8952932" cy="45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265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547412" y="23311"/>
            <a:ext cx="912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Arial Black" panose="020B0A04020102020204" pitchFamily="34" charset="0"/>
              </a:rPr>
              <a:t>Casos confirmados por Municipio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524000" y="569278"/>
            <a:ext cx="9034818" cy="5672919"/>
            <a:chOff x="0" y="569277"/>
            <a:chExt cx="9034818" cy="5672919"/>
          </a:xfrm>
        </p:grpSpPr>
        <p:graphicFrame>
          <p:nvGraphicFramePr>
            <p:cNvPr id="9" name="Gráfico 8"/>
            <p:cNvGraphicFramePr/>
            <p:nvPr>
              <p:extLst/>
            </p:nvPr>
          </p:nvGraphicFramePr>
          <p:xfrm>
            <a:off x="0" y="569277"/>
            <a:ext cx="9034818" cy="56729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CuadroTexto 7"/>
            <p:cNvSpPr txBox="1"/>
            <p:nvPr/>
          </p:nvSpPr>
          <p:spPr>
            <a:xfrm>
              <a:off x="7570695" y="804420"/>
              <a:ext cx="849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>
                  <a:latin typeface="Arial MT" panose="020B0802020202020204"/>
                </a:rPr>
                <a:t>N: 943</a:t>
              </a:r>
              <a:endParaRPr lang="es-MX" sz="2000" dirty="0">
                <a:latin typeface="Arial MT" panose="020B0802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0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524000" y="27673"/>
            <a:ext cx="9144000" cy="542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Distribución casos positivos COVID-19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523999" y="570113"/>
            <a:ext cx="9144000" cy="5783776"/>
            <a:chOff x="-1" y="570113"/>
            <a:chExt cx="9144000" cy="5783776"/>
          </a:xfrm>
        </p:grpSpPr>
        <p:graphicFrame>
          <p:nvGraphicFramePr>
            <p:cNvPr id="14" name="Gráfico 13"/>
            <p:cNvGraphicFramePr/>
            <p:nvPr>
              <p:extLst/>
            </p:nvPr>
          </p:nvGraphicFramePr>
          <p:xfrm>
            <a:off x="-1" y="790032"/>
            <a:ext cx="8449519" cy="55638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1" name="Gráfico 10"/>
            <p:cNvGraphicFramePr/>
            <p:nvPr>
              <p:extLst/>
            </p:nvPr>
          </p:nvGraphicFramePr>
          <p:xfrm>
            <a:off x="5544272" y="570113"/>
            <a:ext cx="3599727" cy="291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CuadroTexto 7"/>
            <p:cNvSpPr txBox="1"/>
            <p:nvPr/>
          </p:nvSpPr>
          <p:spPr>
            <a:xfrm>
              <a:off x="6919178" y="3539776"/>
              <a:ext cx="849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>
                  <a:latin typeface="Arial MT" panose="020B0802020202020204"/>
                </a:rPr>
                <a:t>N: 943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58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80589" y="188640"/>
            <a:ext cx="9676263" cy="542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600" dirty="0">
                <a:latin typeface="Arial Black" panose="020B0A04020102020204" pitchFamily="34" charset="0"/>
                <a:cs typeface="Arial" panose="020B0604020202020204" pitchFamily="34" charset="0"/>
              </a:rPr>
              <a:t>Casos Confirmados a COVID-19 por Tipo de Paciente</a:t>
            </a:r>
            <a:endParaRPr lang="es-MX" sz="2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989303582"/>
              </p:ext>
            </p:extLst>
          </p:nvPr>
        </p:nvGraphicFramePr>
        <p:xfrm>
          <a:off x="6467515" y="2060848"/>
          <a:ext cx="5339290" cy="393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-240704" y="1628800"/>
            <a:ext cx="6009623" cy="4093750"/>
            <a:chOff x="-349052" y="492764"/>
            <a:chExt cx="5696556" cy="3829766"/>
          </a:xfrm>
        </p:grpSpPr>
        <p:graphicFrame>
          <p:nvGraphicFramePr>
            <p:cNvPr id="14" name="Gráfico 13"/>
            <p:cNvGraphicFramePr/>
            <p:nvPr>
              <p:extLst/>
            </p:nvPr>
          </p:nvGraphicFramePr>
          <p:xfrm>
            <a:off x="-349052" y="492764"/>
            <a:ext cx="5696556" cy="38297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CuadroTexto 7"/>
            <p:cNvSpPr txBox="1"/>
            <p:nvPr/>
          </p:nvSpPr>
          <p:spPr>
            <a:xfrm>
              <a:off x="313151" y="3632076"/>
              <a:ext cx="805637" cy="374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>
                  <a:latin typeface="Arial MT" panose="020B0802020202020204"/>
                </a:rPr>
                <a:t>N: 943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91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D72A0C9-873D-5044-808C-677FB74BB54E}"/>
              </a:ext>
            </a:extLst>
          </p:cNvPr>
          <p:cNvSpPr/>
          <p:nvPr/>
        </p:nvSpPr>
        <p:spPr>
          <a:xfrm>
            <a:off x="1837151" y="641828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>
                <a:latin typeface="Arial MT" panose="020B0802020202020204" pitchFamily="34" charset="77"/>
              </a:rPr>
              <a:t>FUENTE: Plataforma SISVER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495600" y="9811"/>
            <a:ext cx="9144000" cy="84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Defunciones COVID-19 por institución y municipio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91344" y="872360"/>
            <a:ext cx="9144000" cy="5306014"/>
            <a:chOff x="-190500" y="658047"/>
            <a:chExt cx="9144000" cy="5306014"/>
          </a:xfrm>
        </p:grpSpPr>
        <p:graphicFrame>
          <p:nvGraphicFramePr>
            <p:cNvPr id="12" name="Gráfico 11"/>
            <p:cNvGraphicFramePr/>
            <p:nvPr>
              <p:extLst/>
            </p:nvPr>
          </p:nvGraphicFramePr>
          <p:xfrm>
            <a:off x="-190500" y="658047"/>
            <a:ext cx="9144000" cy="5306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CuadroTexto 6"/>
            <p:cNvSpPr txBox="1"/>
            <p:nvPr/>
          </p:nvSpPr>
          <p:spPr>
            <a:xfrm>
              <a:off x="7686409" y="1251733"/>
              <a:ext cx="849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>
                  <a:latin typeface="Arial MT" panose="020B0802020202020204"/>
                </a:rPr>
                <a:t>N:169 </a:t>
              </a:r>
              <a:endParaRPr lang="es-MX" sz="2000" dirty="0">
                <a:latin typeface="Arial MT" panose="020B0802020202020204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098121" y="5548562"/>
              <a:ext cx="410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latin typeface="Arial MT" panose="020B0802020202020204"/>
                </a:rPr>
                <a:t>133</a:t>
              </a:r>
              <a:endParaRPr lang="es-MX" sz="1200" dirty="0">
                <a:latin typeface="Arial MT" panose="020B0802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61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D72A0C9-873D-5044-808C-677FB74BB54E}"/>
              </a:ext>
            </a:extLst>
          </p:cNvPr>
          <p:cNvSpPr/>
          <p:nvPr/>
        </p:nvSpPr>
        <p:spPr>
          <a:xfrm>
            <a:off x="1837151" y="635388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>
                <a:latin typeface="Arial MT" panose="020B0802020202020204" pitchFamily="34" charset="77"/>
              </a:rPr>
              <a:t>FUENTE: Plataforma SISVER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169164" y="27673"/>
            <a:ext cx="9921922" cy="542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500" dirty="0">
                <a:solidFill>
                  <a:schemeClr val="tx1"/>
                </a:solidFill>
                <a:latin typeface="Arial Black" panose="020B0A04020102020204" pitchFamily="34" charset="0"/>
              </a:rPr>
              <a:t>Distribución de defunciones relacionadas a COVID-19</a:t>
            </a:r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1524001" y="1586673"/>
          <a:ext cx="9641061" cy="4703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/>
          <p:nvPr>
            <p:extLst/>
          </p:nvPr>
        </p:nvGraphicFramePr>
        <p:xfrm>
          <a:off x="6293405" y="570114"/>
          <a:ext cx="4189400" cy="311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262108" y="828002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Arial MT" panose="020B0802020202020204"/>
              </a:rPr>
              <a:t>N: 169</a:t>
            </a:r>
          </a:p>
        </p:txBody>
      </p:sp>
    </p:spTree>
    <p:extLst>
      <p:ext uri="{BB962C8B-B14F-4D97-AF65-F5344CB8AC3E}">
        <p14:creationId xmlns:p14="http://schemas.microsoft.com/office/powerpoint/2010/main" val="2395905527"/>
      </p:ext>
    </p:extLst>
  </p:cSld>
  <p:clrMapOvr>
    <a:masterClrMapping/>
  </p:clrMapOvr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78249</TotalTime>
  <Words>888</Words>
  <Application>Microsoft Office PowerPoint</Application>
  <PresentationFormat>Widescreen</PresentationFormat>
  <Paragraphs>243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Arial MT</vt:lpstr>
      <vt:lpstr>Calibri</vt:lpstr>
      <vt:lpstr>Calibri Light</vt:lpstr>
      <vt:lpstr>Corbel</vt:lpstr>
      <vt:lpstr>Open Sans</vt:lpstr>
      <vt:lpstr>Wingdings</vt:lpstr>
      <vt:lpstr>SHOWEET-CORPO</vt:lpstr>
      <vt:lpstr>Showeet theme</vt:lpstr>
      <vt:lpstr>showeet</vt:lpstr>
      <vt:lpstr>Estrategia COVID-19 Chihuahua</vt:lpstr>
      <vt:lpstr>Panorama epidemiológico</vt:lpstr>
      <vt:lpstr>Comparativo de Casos Acumulados por Municipios Chihuahua COVID-19</vt:lpstr>
      <vt:lpstr>Panorama Estatal COVID-19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Municipio de Juárez</vt:lpstr>
      <vt:lpstr>PowerPoint Presentation</vt:lpstr>
      <vt:lpstr>PowerPoint Presentation</vt:lpstr>
      <vt:lpstr>Buenas Prácticas</vt:lpstr>
      <vt:lpstr>Acciones  DE GOBIERNO CON IMPACTO A LOS DETERMINANTES SOCIALES DE LA SALUD </vt:lpstr>
      <vt:lpstr>ESTRATEGIAS POR ESCENARIOS CHIHUAHUA</vt:lpstr>
      <vt:lpstr>Acciones Operativas</vt:lpstr>
      <vt:lpstr>PowerPoint Presentation</vt:lpstr>
      <vt:lpstr>Acciones Operativas</vt:lpstr>
      <vt:lpstr>APP Salud digital</vt:lpstr>
      <vt:lpstr>GERENCIA EN SALUD</vt:lpstr>
      <vt:lpstr>PowerPoint Presentation</vt:lpstr>
      <vt:lpstr>Retos</vt:lpstr>
      <vt:lpstr>PowerPoint Presentation</vt:lpstr>
      <vt:lpstr>Retos </vt:lpstr>
      <vt:lpstr>Reflexión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 - PowerPoint Template</dc:title>
  <dc:creator>showeet.com</dc:creator>
  <dc:description>© Copyright Showeet.com</dc:description>
  <cp:lastModifiedBy>Maryell Martinez</cp:lastModifiedBy>
  <cp:revision>113</cp:revision>
  <cp:lastPrinted>2020-05-14T17:48:53Z</cp:lastPrinted>
  <dcterms:created xsi:type="dcterms:W3CDTF">2011-05-09T14:18:21Z</dcterms:created>
  <dcterms:modified xsi:type="dcterms:W3CDTF">2020-05-15T21:05:11Z</dcterms:modified>
  <cp:category>Templates</cp:category>
</cp:coreProperties>
</file>